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1" r:id="rId3"/>
    <p:sldId id="263" r:id="rId4"/>
    <p:sldId id="257" r:id="rId5"/>
    <p:sldId id="292" r:id="rId6"/>
    <p:sldId id="259" r:id="rId7"/>
    <p:sldId id="293" r:id="rId8"/>
    <p:sldId id="294" r:id="rId9"/>
    <p:sldId id="260" r:id="rId10"/>
    <p:sldId id="309" r:id="rId11"/>
    <p:sldId id="264" r:id="rId12"/>
    <p:sldId id="265" r:id="rId13"/>
    <p:sldId id="295" r:id="rId14"/>
    <p:sldId id="313" r:id="rId15"/>
    <p:sldId id="305" r:id="rId16"/>
    <p:sldId id="306" r:id="rId17"/>
    <p:sldId id="307" r:id="rId18"/>
    <p:sldId id="298" r:id="rId19"/>
    <p:sldId id="266" r:id="rId20"/>
    <p:sldId id="299" r:id="rId21"/>
    <p:sldId id="270" r:id="rId22"/>
    <p:sldId id="310" r:id="rId23"/>
    <p:sldId id="268" r:id="rId24"/>
    <p:sldId id="279" r:id="rId25"/>
    <p:sldId id="303" r:id="rId26"/>
    <p:sldId id="267" r:id="rId27"/>
    <p:sldId id="271" r:id="rId28"/>
    <p:sldId id="296" r:id="rId29"/>
    <p:sldId id="280" r:id="rId30"/>
    <p:sldId id="281" r:id="rId31"/>
    <p:sldId id="311" r:id="rId32"/>
    <p:sldId id="312" r:id="rId33"/>
    <p:sldId id="304" r:id="rId34"/>
    <p:sldId id="282" r:id="rId35"/>
    <p:sldId id="283" r:id="rId36"/>
    <p:sldId id="285" r:id="rId37"/>
    <p:sldId id="284" r:id="rId38"/>
    <p:sldId id="286" r:id="rId39"/>
    <p:sldId id="301" r:id="rId40"/>
    <p:sldId id="300" r:id="rId41"/>
    <p:sldId id="288" r:id="rId42"/>
    <p:sldId id="287" r:id="rId43"/>
    <p:sldId id="273" r:id="rId44"/>
    <p:sldId id="302" r:id="rId45"/>
    <p:sldId id="290" r:id="rId46"/>
    <p:sldId id="289" r:id="rId47"/>
    <p:sldId id="297" r:id="rId48"/>
    <p:sldId id="308" r:id="rId49"/>
    <p:sldId id="261" r:id="rId50"/>
    <p:sldId id="262" r:id="rId51"/>
    <p:sldId id="314" r:id="rId52"/>
    <p:sldId id="275" r:id="rId53"/>
    <p:sldId id="276" r:id="rId54"/>
    <p:sldId id="277" r:id="rId55"/>
    <p:sldId id="278" r:id="rId5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1CC71265-D252-4143-83BA-9BE99E7ECA5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381AEE27-596A-4758-9A26-1EC0F4168527}" type="datetimeFigureOut">
              <a:rPr lang="tr-TR" smtClean="0"/>
              <a:pPr/>
              <a:t>05.09.2020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1CC71265-D252-4143-83BA-9BE99E7ECA5B}"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81AEE27-596A-4758-9A26-1EC0F4168527}" type="datetimeFigureOut">
              <a:rPr lang="tr-TR" smtClean="0"/>
              <a:pPr/>
              <a:t>05.09.2020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CC71265-D252-4143-83BA-9BE99E7ECA5B}"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2" Type="http://schemas.openxmlformats.org/officeDocument/2006/relationships/hyperlink" Target="https://orgm.meb.gov.tr/www/psikososyal-bilgilendirme-rehberi/icerik/131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t>KANUNİ İLKOKULU </a:t>
            </a:r>
            <a:br>
              <a:rPr lang="tr-TR" dirty="0" smtClean="0"/>
            </a:br>
            <a:r>
              <a:rPr lang="tr-TR" dirty="0" smtClean="0"/>
              <a:t>PSİKOLOJİK DANIŞMA VE </a:t>
            </a:r>
            <a:r>
              <a:rPr lang="tr-TR" dirty="0" smtClean="0"/>
              <a:t>REHBERLİK </a:t>
            </a:r>
            <a:r>
              <a:rPr lang="tr-TR" dirty="0" smtClean="0"/>
              <a:t>SERVİSİ</a:t>
            </a:r>
            <a:endParaRPr lang="tr-TR" dirty="0"/>
          </a:p>
        </p:txBody>
      </p:sp>
      <p:sp>
        <p:nvSpPr>
          <p:cNvPr id="3" name="2 Alt Başlık"/>
          <p:cNvSpPr>
            <a:spLocks noGrp="1"/>
          </p:cNvSpPr>
          <p:nvPr>
            <p:ph type="subTitle" idx="1"/>
          </p:nvPr>
        </p:nvSpPr>
        <p:spPr>
          <a:xfrm>
            <a:off x="214282" y="3228536"/>
            <a:ext cx="8501122" cy="2915108"/>
          </a:xfrm>
        </p:spPr>
        <p:txBody>
          <a:bodyPr>
            <a:normAutofit fontScale="92500" lnSpcReduction="10000"/>
          </a:bodyPr>
          <a:lstStyle/>
          <a:p>
            <a:endParaRPr lang="tr-TR" b="1" dirty="0" smtClean="0"/>
          </a:p>
          <a:p>
            <a:r>
              <a:rPr lang="tr-TR" b="1" dirty="0" smtClean="0"/>
              <a:t>COVİD-19 </a:t>
            </a:r>
            <a:r>
              <a:rPr lang="tr-TR" b="1" dirty="0" smtClean="0"/>
              <a:t>SALGIN HASTALIK SÜRECİNDE </a:t>
            </a:r>
            <a:endParaRPr lang="tr-TR" b="1" dirty="0" smtClean="0"/>
          </a:p>
          <a:p>
            <a:r>
              <a:rPr lang="tr-TR" b="1" dirty="0" smtClean="0"/>
              <a:t>PSİKOSOSYAL DESTEK</a:t>
            </a:r>
          </a:p>
          <a:p>
            <a:endParaRPr lang="tr-TR" b="1" dirty="0" smtClean="0"/>
          </a:p>
          <a:p>
            <a:endParaRPr lang="tr-TR" b="1" dirty="0" smtClean="0"/>
          </a:p>
          <a:p>
            <a:r>
              <a:rPr lang="tr-TR" b="1" dirty="0" smtClean="0"/>
              <a:t>Gizem Bolluk</a:t>
            </a:r>
          </a:p>
          <a:p>
            <a:r>
              <a:rPr lang="tr-TR" b="1" dirty="0" smtClean="0"/>
              <a:t>Nur Nimet Balık</a:t>
            </a:r>
            <a:endParaRPr lang="tr-TR" dirty="0"/>
          </a:p>
        </p:txBody>
      </p:sp>
      <p:pic>
        <p:nvPicPr>
          <p:cNvPr id="56322" name="Picture 2" descr="Psikolog ile konuşurken kız."/>
          <p:cNvPicPr>
            <a:picLocks noChangeAspect="1" noChangeArrowheads="1"/>
          </p:cNvPicPr>
          <p:nvPr/>
        </p:nvPicPr>
        <p:blipFill>
          <a:blip r:embed="rId2"/>
          <a:srcRect/>
          <a:stretch>
            <a:fillRect/>
          </a:stretch>
        </p:blipFill>
        <p:spPr bwMode="auto">
          <a:xfrm>
            <a:off x="0" y="4000512"/>
            <a:ext cx="2857488" cy="28574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İlkokul dönemindeki çocuklara yaklaşım nasıl olmalı?</a:t>
            </a:r>
            <a:endParaRPr lang="tr-TR" dirty="0"/>
          </a:p>
        </p:txBody>
      </p:sp>
      <p:sp>
        <p:nvSpPr>
          <p:cNvPr id="3" name="2 İçerik Yer Tutucusu"/>
          <p:cNvSpPr>
            <a:spLocks noGrp="1"/>
          </p:cNvSpPr>
          <p:nvPr>
            <p:ph idx="1"/>
          </p:nvPr>
        </p:nvSpPr>
        <p:spPr/>
        <p:txBody>
          <a:bodyPr/>
          <a:lstStyle/>
          <a:p>
            <a:r>
              <a:rPr lang="tr-TR" dirty="0" smtClean="0"/>
              <a:t>Hastalık hakkında konuşmaktan çekiniyorsa oyun oynarken veya bir aktivite sırasında bilgi verebilirsiniz</a:t>
            </a:r>
          </a:p>
          <a:p>
            <a:r>
              <a:rPr lang="tr-TR" dirty="0" smtClean="0"/>
              <a:t>Sürekli </a:t>
            </a:r>
            <a:r>
              <a:rPr lang="tr-TR" dirty="0" err="1" smtClean="0"/>
              <a:t>koronavirüs</a:t>
            </a:r>
            <a:r>
              <a:rPr lang="tr-TR" dirty="0" smtClean="0"/>
              <a:t> hakkında konuşmak isteyen çocuklardaysa bir süre bu konuyu konuştuktan sonra dikkatini dağıtmak gerekebilir</a:t>
            </a:r>
          </a:p>
          <a:p>
            <a:r>
              <a:rPr lang="tr-TR" dirty="0" smtClean="0"/>
              <a:t>El yıkama ve hijyen gibi korunma önlemleri abartılmadan doğru şekilde anlatılmalı</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2.DİNLEYİN</a:t>
            </a:r>
            <a:endParaRPr lang="tr-TR" dirty="0"/>
          </a:p>
        </p:txBody>
      </p:sp>
      <p:sp>
        <p:nvSpPr>
          <p:cNvPr id="3" name="2 İçerik Yer Tutucusu"/>
          <p:cNvSpPr>
            <a:spLocks noGrp="1"/>
          </p:cNvSpPr>
          <p:nvPr>
            <p:ph idx="1"/>
          </p:nvPr>
        </p:nvSpPr>
        <p:spPr>
          <a:xfrm>
            <a:off x="457200" y="2285992"/>
            <a:ext cx="8229600" cy="4038608"/>
          </a:xfrm>
        </p:spPr>
        <p:txBody>
          <a:bodyPr/>
          <a:lstStyle/>
          <a:p>
            <a:endParaRPr lang="tr-TR" dirty="0" smtClean="0"/>
          </a:p>
          <a:p>
            <a:r>
              <a:rPr lang="tr-TR" dirty="0" smtClean="0"/>
              <a:t>Çocuklarınızı </a:t>
            </a:r>
            <a:r>
              <a:rPr lang="tr-TR" sz="2800" dirty="0" smtClean="0">
                <a:solidFill>
                  <a:schemeClr val="tx2"/>
                </a:solidFill>
              </a:rPr>
              <a:t>AKTİF</a:t>
            </a:r>
            <a:r>
              <a:rPr lang="tr-TR" dirty="0" smtClean="0"/>
              <a:t> bir şekilde dinlemeniz çok önemli </a:t>
            </a:r>
          </a:p>
          <a:p>
            <a:r>
              <a:rPr lang="tr-TR" dirty="0" smtClean="0"/>
              <a:t>Dinlerken başka bir işle meşgul olmayalım</a:t>
            </a:r>
          </a:p>
          <a:p>
            <a:r>
              <a:rPr lang="tr-TR" dirty="0" smtClean="0"/>
              <a:t>Göz teması kuralım, fiziksel olarak aynı boy hizasına inmeye çalışalım</a:t>
            </a:r>
          </a:p>
          <a:p>
            <a:pPr>
              <a:buNone/>
            </a:pPr>
            <a:r>
              <a:rPr lang="tr-TR" dirty="0" smtClean="0"/>
              <a:t>    </a:t>
            </a:r>
            <a:r>
              <a:rPr lang="tr-TR" i="1" dirty="0" smtClean="0">
                <a:solidFill>
                  <a:srgbClr val="FF0000"/>
                </a:solidFill>
              </a:rPr>
              <a:t>Sizinle birisi yukarıdan konuşsa kendinizi kötü hissetmez miydiniz</a:t>
            </a:r>
            <a:r>
              <a:rPr lang="tr-TR" i="1" dirty="0" smtClean="0">
                <a:solidFill>
                  <a:srgbClr val="FF0000"/>
                </a:solidFill>
              </a:rPr>
              <a:t>?</a:t>
            </a:r>
          </a:p>
          <a:p>
            <a:pPr>
              <a:buNone/>
            </a:pPr>
            <a:endParaRPr lang="tr-TR" dirty="0" smtClean="0"/>
          </a:p>
          <a:p>
            <a:endParaRPr lang="tr-TR" dirty="0"/>
          </a:p>
        </p:txBody>
      </p:sp>
      <p:pic>
        <p:nvPicPr>
          <p:cNvPr id="47106" name="Picture 2" descr="Çocuk Annesi Ile Vektör Çizim — Stok Vektör"/>
          <p:cNvPicPr>
            <a:picLocks noChangeAspect="1" noChangeArrowheads="1"/>
          </p:cNvPicPr>
          <p:nvPr/>
        </p:nvPicPr>
        <p:blipFill>
          <a:blip r:embed="rId2"/>
          <a:srcRect/>
          <a:stretch>
            <a:fillRect/>
          </a:stretch>
        </p:blipFill>
        <p:spPr bwMode="auto">
          <a:xfrm>
            <a:off x="6229368" y="0"/>
            <a:ext cx="2914632" cy="29146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3.İZİN VERİN</a:t>
            </a:r>
            <a:endParaRPr lang="tr-TR" dirty="0"/>
          </a:p>
        </p:txBody>
      </p:sp>
      <p:sp>
        <p:nvSpPr>
          <p:cNvPr id="3" name="2 İçerik Yer Tutucusu"/>
          <p:cNvSpPr>
            <a:spLocks noGrp="1"/>
          </p:cNvSpPr>
          <p:nvPr>
            <p:ph idx="1"/>
          </p:nvPr>
        </p:nvSpPr>
        <p:spPr>
          <a:xfrm>
            <a:off x="500034" y="1857364"/>
            <a:ext cx="8229600" cy="4389120"/>
          </a:xfrm>
        </p:spPr>
        <p:txBody>
          <a:bodyPr/>
          <a:lstStyle/>
          <a:p>
            <a:r>
              <a:rPr lang="tr-TR" dirty="0" smtClean="0"/>
              <a:t>Çocuklarımızın soru sormasına izin </a:t>
            </a:r>
            <a:r>
              <a:rPr lang="tr-TR" dirty="0" smtClean="0"/>
              <a:t>verelim</a:t>
            </a:r>
          </a:p>
          <a:p>
            <a:r>
              <a:rPr lang="tr-TR" dirty="0" smtClean="0"/>
              <a:t>Bazen sıkılıyorsunuz anlıyorum </a:t>
            </a:r>
            <a:r>
              <a:rPr lang="tr-TR" dirty="0" smtClean="0">
                <a:sym typeface="Wingdings" pitchFamily="2" charset="2"/>
              </a:rPr>
              <a:t> ama aslında soru sormalarının sebebi </a:t>
            </a:r>
            <a:r>
              <a:rPr lang="tr-TR" dirty="0" smtClean="0">
                <a:sym typeface="Wingdings" pitchFamily="2" charset="2"/>
              </a:rPr>
              <a:t>var</a:t>
            </a:r>
            <a:endParaRPr lang="tr-TR" dirty="0" smtClean="0"/>
          </a:p>
          <a:p>
            <a:r>
              <a:rPr lang="tr-TR" dirty="0" smtClean="0"/>
              <a:t>Küçük dünyalarını anlamlandırmak, kendilerini güvende hissetmek, kaygılarını gidermek için aynı soruyu defalarca sorabilirler.</a:t>
            </a:r>
          </a:p>
          <a:p>
            <a:pPr>
              <a:buNone/>
            </a:pPr>
            <a:endParaRPr lang="tr-TR" dirty="0"/>
          </a:p>
        </p:txBody>
      </p:sp>
      <p:pic>
        <p:nvPicPr>
          <p:cNvPr id="46082" name="Picture 2" descr="Öğrenme Büyüyen Çocuk Sevimli Çocuk Düşünme Sanmıyorum Değil Anlamak Düşündüğünüzü — Stok Vektör"/>
          <p:cNvPicPr>
            <a:picLocks noChangeAspect="1" noChangeArrowheads="1"/>
          </p:cNvPicPr>
          <p:nvPr/>
        </p:nvPicPr>
        <p:blipFill>
          <a:blip r:embed="rId2"/>
          <a:srcRect/>
          <a:stretch>
            <a:fillRect/>
          </a:stretch>
        </p:blipFill>
        <p:spPr bwMode="auto">
          <a:xfrm>
            <a:off x="1571604" y="4500570"/>
            <a:ext cx="5500726" cy="21431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857232"/>
            <a:ext cx="8229600" cy="5715040"/>
          </a:xfrm>
        </p:spPr>
        <p:txBody>
          <a:bodyPr>
            <a:normAutofit lnSpcReduction="10000"/>
          </a:bodyPr>
          <a:lstStyle/>
          <a:p>
            <a:endParaRPr lang="tr-TR" dirty="0" smtClean="0"/>
          </a:p>
          <a:p>
            <a:r>
              <a:rPr lang="tr-TR" dirty="0" smtClean="0"/>
              <a:t>Cevaplarınız  her zaman </a:t>
            </a:r>
            <a:r>
              <a:rPr lang="tr-TR" b="1" dirty="0" smtClean="0">
                <a:solidFill>
                  <a:srgbClr val="FF0000"/>
                </a:solidFill>
              </a:rPr>
              <a:t>KISA, SOMUT, GERÇEĞE UYGUN ve İÇTEN </a:t>
            </a:r>
            <a:r>
              <a:rPr lang="tr-TR" dirty="0" smtClean="0"/>
              <a:t>olmalı</a:t>
            </a:r>
          </a:p>
          <a:p>
            <a:r>
              <a:rPr lang="tr-TR" dirty="0" smtClean="0"/>
              <a:t>Çocuğunuzun yaşına uygun konuşun. Nasıl ki biz bir tıp doktorunun konuşmasını rahatlıkla anlayamıyorsak,bazen bizim konuşmalarımız da onlara anlaşılmaz gelebilir.</a:t>
            </a:r>
            <a:endParaRPr lang="tr-TR" dirty="0" smtClean="0"/>
          </a:p>
          <a:p>
            <a:r>
              <a:rPr lang="tr-TR" dirty="0" smtClean="0"/>
              <a:t>Siz ayrıntıya girdikçe kafasında başka soru belirecek, sorusunu karşılayacak cevabı vermeniz yeterli</a:t>
            </a:r>
          </a:p>
          <a:p>
            <a:r>
              <a:rPr lang="tr-TR" dirty="0" smtClean="0"/>
              <a:t>Bazı </a:t>
            </a:r>
            <a:r>
              <a:rPr lang="tr-TR" dirty="0" smtClean="0"/>
              <a:t>çocuk</a:t>
            </a:r>
            <a:r>
              <a:rPr lang="tr-TR" dirty="0" smtClean="0"/>
              <a:t>lar </a:t>
            </a:r>
            <a:r>
              <a:rPr lang="tr-TR" dirty="0" smtClean="0"/>
              <a:t>çok soru sormayabilir, zorlamayın</a:t>
            </a:r>
          </a:p>
          <a:p>
            <a:pPr>
              <a:buNone/>
            </a:pPr>
            <a:r>
              <a:rPr lang="tr-TR" b="1" i="1" dirty="0" smtClean="0">
                <a:solidFill>
                  <a:schemeClr val="accent4"/>
                </a:solidFill>
              </a:rPr>
              <a:t>“Merak ettiğin bir şey olursa, annen/baban olarak ben buradayım, bana soru sorabilirsin.” </a:t>
            </a:r>
          </a:p>
          <a:p>
            <a:pPr>
              <a:buNone/>
            </a:pPr>
            <a:r>
              <a:rPr lang="tr-TR" dirty="0" smtClean="0"/>
              <a:t>Bunu söylemeniz ve </a:t>
            </a:r>
            <a:r>
              <a:rPr lang="tr-TR" dirty="0" smtClean="0"/>
              <a:t>sizin her zaman </a:t>
            </a:r>
            <a:r>
              <a:rPr lang="tr-TR" dirty="0" smtClean="0"/>
              <a:t>orada olduğunuzu bilmesi yeterli</a:t>
            </a:r>
          </a:p>
          <a:p>
            <a:pPr>
              <a:buNone/>
            </a:pP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ÇOCUKLARDAN GELEN SORULARA YANITLAR</a:t>
            </a:r>
            <a:endParaRPr lang="tr-TR" dirty="0"/>
          </a:p>
        </p:txBody>
      </p:sp>
      <p:sp>
        <p:nvSpPr>
          <p:cNvPr id="3" name="2 İçerik Yer Tutucusu"/>
          <p:cNvSpPr>
            <a:spLocks noGrp="1"/>
          </p:cNvSpPr>
          <p:nvPr>
            <p:ph idx="1"/>
          </p:nvPr>
        </p:nvSpPr>
        <p:spPr/>
        <p:txBody>
          <a:bodyPr/>
          <a:lstStyle/>
          <a:p>
            <a:pPr>
              <a:buNone/>
            </a:pPr>
            <a:r>
              <a:rPr lang="tr-TR" b="1" i="1" dirty="0" smtClean="0"/>
              <a:t>Çocuğunuz</a:t>
            </a:r>
            <a:r>
              <a:rPr lang="tr-TR" i="1" dirty="0" smtClean="0"/>
              <a:t>: </a:t>
            </a:r>
            <a:r>
              <a:rPr lang="tr-TR" i="1" dirty="0" smtClean="0"/>
              <a:t>“NEDEN EVDE KALMAK ZORUNDAYIZ?”</a:t>
            </a:r>
          </a:p>
          <a:p>
            <a:pPr>
              <a:buNone/>
            </a:pPr>
            <a:r>
              <a:rPr lang="tr-TR" b="1" i="1" dirty="0" smtClean="0"/>
              <a:t>Siz</a:t>
            </a:r>
            <a:r>
              <a:rPr lang="tr-TR" i="1" dirty="0" smtClean="0"/>
              <a:t>: </a:t>
            </a:r>
            <a:r>
              <a:rPr lang="tr-TR" dirty="0" smtClean="0"/>
              <a:t>“Etrafta kötü mikroplar varmış. Bu sebeple okulları, marketleri, sokakları temizliyorlar. Bu süreçte biz de evde kalıp birlikte vakit geçirecek ve daha çok eğleneceğiz.”</a:t>
            </a:r>
          </a:p>
          <a:p>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dirty="0" smtClean="0"/>
              <a:t>Çocuğunuz:</a:t>
            </a:r>
            <a:r>
              <a:rPr lang="tr-TR" sz="2400" i="1" dirty="0" smtClean="0"/>
              <a:t> “ANNEANNEMİ/ BABAANNEMİ/DEDELERİMİ GÖREMEMEK BENİ ÇOK ÜZÜYOR, BİR DAHA NE ZAMAN GÖRECEĞİM?”</a:t>
            </a:r>
            <a:endParaRPr lang="tr-TR" sz="2400" i="1" dirty="0"/>
          </a:p>
        </p:txBody>
      </p:sp>
      <p:sp>
        <p:nvSpPr>
          <p:cNvPr id="3" name="2 İçerik Yer Tutucusu"/>
          <p:cNvSpPr>
            <a:spLocks noGrp="1"/>
          </p:cNvSpPr>
          <p:nvPr>
            <p:ph idx="1"/>
          </p:nvPr>
        </p:nvSpPr>
        <p:spPr/>
        <p:txBody>
          <a:bodyPr/>
          <a:lstStyle/>
          <a:p>
            <a:r>
              <a:rPr lang="tr-TR" b="1" dirty="0" smtClean="0"/>
              <a:t>Siz:</a:t>
            </a:r>
            <a:r>
              <a:rPr lang="tr-TR" dirty="0" smtClean="0"/>
              <a:t>“</a:t>
            </a:r>
            <a:r>
              <a:rPr lang="tr-TR" i="1" dirty="0" smtClean="0"/>
              <a:t>Sevdiğin insanları görmediğin için özlemen ve üzülmen çok normal, bu onları ne kadar önemsediğini gösteriyor ama onları göremiyor olman onları sevmeyi bırakacağın anlamına gelmiyor. Salgın bittiğinde eskisi gibi görmeye devam edeceksin</a:t>
            </a:r>
            <a:r>
              <a:rPr lang="tr-TR" dirty="0" smtClean="0"/>
              <a:t>.”</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i="1" dirty="0" smtClean="0"/>
              <a:t>Çocuğunuz:</a:t>
            </a:r>
            <a:r>
              <a:rPr lang="tr-TR" sz="3200" i="1" dirty="0" smtClean="0"/>
              <a:t> “ÇOK KORKUYORUM, VİRÜS BENİ ÖLDÜRÜR MÜ?”</a:t>
            </a:r>
            <a:endParaRPr lang="tr-TR" sz="3200" i="1" dirty="0"/>
          </a:p>
        </p:txBody>
      </p:sp>
      <p:sp>
        <p:nvSpPr>
          <p:cNvPr id="3" name="2 İçerik Yer Tutucusu"/>
          <p:cNvSpPr>
            <a:spLocks noGrp="1"/>
          </p:cNvSpPr>
          <p:nvPr>
            <p:ph idx="1"/>
          </p:nvPr>
        </p:nvSpPr>
        <p:spPr/>
        <p:txBody>
          <a:bodyPr>
            <a:normAutofit lnSpcReduction="10000"/>
          </a:bodyPr>
          <a:lstStyle/>
          <a:p>
            <a:r>
              <a:rPr lang="tr-TR" b="1" dirty="0" smtClean="0"/>
              <a:t>Siz:</a:t>
            </a:r>
            <a:r>
              <a:rPr lang="tr-TR" dirty="0" smtClean="0"/>
              <a:t> </a:t>
            </a:r>
            <a:r>
              <a:rPr lang="tr-TR" i="1" dirty="0" smtClean="0"/>
              <a:t>“Korkmakta haklısın. Ancak ailen olarak seni korumak için gerekeni yapacağız. Sen de bize yardımcı olmak için bazı şeylere dikkat edebilirsin. Mesela; sokakta bir yerlere elini sürdüğünde, elini yüzüne, gözüne, burnuna ve ağzına değdirmeyebilir,</a:t>
            </a:r>
          </a:p>
          <a:p>
            <a:endParaRPr lang="tr-TR" i="1" dirty="0" smtClean="0"/>
          </a:p>
          <a:p>
            <a:pPr>
              <a:buNone/>
            </a:pPr>
            <a:r>
              <a:rPr lang="tr-TR" i="1" dirty="0" smtClean="0"/>
              <a:t>    sık sık ellerini su ve sabunla 2 kere iyi ki doğdun şarkısını söyleyip  (</a:t>
            </a:r>
            <a:r>
              <a:rPr lang="tr-TR" b="1" dirty="0" smtClean="0">
                <a:solidFill>
                  <a:srgbClr val="FF0000"/>
                </a:solidFill>
              </a:rPr>
              <a:t>şarkıyı kendiniz de belirleyebilirsiniz</a:t>
            </a:r>
            <a:r>
              <a:rPr lang="tr-TR" i="1" dirty="0" smtClean="0"/>
              <a:t>), köpürterek yıkayabilir,</a:t>
            </a:r>
          </a:p>
          <a:p>
            <a:pPr>
              <a:buNone/>
            </a:pPr>
            <a:endParaRPr lang="tr-TR" i="1" dirty="0" smtClean="0"/>
          </a:p>
          <a:p>
            <a:pPr>
              <a:buNone/>
            </a:pPr>
            <a:r>
              <a:rPr lang="tr-TR" i="1" dirty="0" smtClean="0"/>
              <a:t>    sana hazırlanan sağlıklı yemekleri yiyebilirsin.”</a:t>
            </a:r>
            <a:endParaRPr lang="tr-TR"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400" b="1" i="1" dirty="0" smtClean="0"/>
              <a:t>Çocuğunuz</a:t>
            </a:r>
            <a:r>
              <a:rPr lang="tr-TR" sz="2400" i="1" dirty="0" smtClean="0"/>
              <a:t>:“NİYE ARKADAŞLARIMI GÖREMİYORUM?”</a:t>
            </a:r>
            <a:endParaRPr lang="tr-TR" sz="2400" i="1" dirty="0"/>
          </a:p>
        </p:txBody>
      </p:sp>
      <p:sp>
        <p:nvSpPr>
          <p:cNvPr id="3" name="2 İçerik Yer Tutucusu"/>
          <p:cNvSpPr>
            <a:spLocks noGrp="1"/>
          </p:cNvSpPr>
          <p:nvPr>
            <p:ph idx="1"/>
          </p:nvPr>
        </p:nvSpPr>
        <p:spPr/>
        <p:txBody>
          <a:bodyPr/>
          <a:lstStyle/>
          <a:p>
            <a:r>
              <a:rPr lang="tr-TR" b="1" i="1" dirty="0" smtClean="0"/>
              <a:t>Siz:</a:t>
            </a:r>
            <a:r>
              <a:rPr lang="tr-TR" i="1" dirty="0" smtClean="0"/>
              <a:t>“Virüsün sana veya arkadaşlarına bulaşmasını önlemek için, bizim gibi arkadaşların da bir süre evlerinde olacaklar. İstersen arkadaşlarını telefondan görüntülü veya sesli arayabilir, özlem giderebilirsin.”</a:t>
            </a:r>
            <a:endParaRPr lang="tr-TR"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356"/>
            <a:ext cx="8229600" cy="1132732"/>
          </a:xfrm>
        </p:spPr>
        <p:txBody>
          <a:bodyPr>
            <a:noAutofit/>
          </a:bodyPr>
          <a:lstStyle/>
          <a:p>
            <a:r>
              <a:rPr lang="tr-TR" sz="4800" b="1" dirty="0" smtClean="0"/>
              <a:t>Ç</a:t>
            </a:r>
            <a:r>
              <a:rPr lang="tr-TR" sz="2400" b="1" dirty="0" smtClean="0"/>
              <a:t>ocuklar belirsizlik olduğunda, cevabını bulamadıkları şeylerde boşlukları olabilecek en kötü senaryo ile doldurur. Hatta durumun kendilerinden kaynaklandığını düşünebilir. Bazı haberleri yanlış anlayabilir. </a:t>
            </a:r>
            <a:endParaRPr lang="tr-TR" sz="4800" b="1" dirty="0"/>
          </a:p>
        </p:txBody>
      </p:sp>
      <p:sp>
        <p:nvSpPr>
          <p:cNvPr id="3" name="2 İçerik Yer Tutucusu"/>
          <p:cNvSpPr>
            <a:spLocks noGrp="1"/>
          </p:cNvSpPr>
          <p:nvPr>
            <p:ph idx="1"/>
          </p:nvPr>
        </p:nvSpPr>
        <p:spPr/>
        <p:txBody>
          <a:bodyPr/>
          <a:lstStyle/>
          <a:p>
            <a:r>
              <a:rPr lang="tr-TR" dirty="0" smtClean="0"/>
              <a:t>Örneğin, sokağa çıkma yasağını </a:t>
            </a:r>
            <a:r>
              <a:rPr lang="tr-TR" i="1" dirty="0" smtClean="0">
                <a:solidFill>
                  <a:srgbClr val="FF0000"/>
                </a:solidFill>
              </a:rPr>
              <a:t>“bir daha asla dışarı çıkamayacağız, ihtiyaçlarımızı karşılayamayacağız</a:t>
            </a:r>
            <a:r>
              <a:rPr lang="tr-TR" dirty="0" smtClean="0"/>
              <a:t>” şeklinde düşünebilir</a:t>
            </a:r>
          </a:p>
          <a:p>
            <a:r>
              <a:rPr lang="tr-TR" dirty="0" smtClean="0"/>
              <a:t>“</a:t>
            </a:r>
            <a:r>
              <a:rPr lang="tr-TR" i="1" dirty="0" smtClean="0">
                <a:solidFill>
                  <a:srgbClr val="FF0000"/>
                </a:solidFill>
              </a:rPr>
              <a:t>Hastalığa yakalanan herkes hastalığı çok ağır şekilde atlatır” </a:t>
            </a:r>
            <a:r>
              <a:rPr lang="tr-TR" dirty="0" smtClean="0"/>
              <a:t>gibi yanlış düşüncelere kapılabilir</a:t>
            </a:r>
          </a:p>
          <a:p>
            <a:r>
              <a:rPr lang="tr-TR" dirty="0" smtClean="0"/>
              <a:t>Arkadaşları ile görüşememeyi kendi kabahatlerine yorabilir.</a:t>
            </a:r>
          </a:p>
          <a:p>
            <a:r>
              <a:rPr lang="tr-TR" dirty="0" smtClean="0"/>
              <a:t>Damgalayıcı ifadeler kullanmayın. </a:t>
            </a:r>
            <a:r>
              <a:rPr lang="tr-TR" i="1" dirty="0" smtClean="0">
                <a:solidFill>
                  <a:schemeClr val="accent4"/>
                </a:solidFill>
              </a:rPr>
              <a:t>“Hastalığa yakalanmak kimsenin suçu değil, kimse </a:t>
            </a:r>
            <a:r>
              <a:rPr lang="tr-TR" i="1" dirty="0" smtClean="0">
                <a:solidFill>
                  <a:schemeClr val="accent4"/>
                </a:solidFill>
              </a:rPr>
              <a:t>i</a:t>
            </a:r>
            <a:r>
              <a:rPr lang="tr-TR" i="1" dirty="0" smtClean="0">
                <a:solidFill>
                  <a:schemeClr val="accent4"/>
                </a:solidFill>
              </a:rPr>
              <a:t>steyerek yakalanmıyor.” </a:t>
            </a:r>
            <a:r>
              <a:rPr lang="tr-TR" dirty="0" smtClean="0"/>
              <a:t>diyebilirsiniz. </a:t>
            </a:r>
          </a:p>
          <a:p>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4.NORMALLEŞTİRİN</a:t>
            </a:r>
            <a:endParaRPr lang="tr-TR" dirty="0"/>
          </a:p>
        </p:txBody>
      </p:sp>
      <p:sp>
        <p:nvSpPr>
          <p:cNvPr id="3" name="2 İçerik Yer Tutucusu"/>
          <p:cNvSpPr>
            <a:spLocks noGrp="1"/>
          </p:cNvSpPr>
          <p:nvPr>
            <p:ph idx="1"/>
          </p:nvPr>
        </p:nvSpPr>
        <p:spPr/>
        <p:txBody>
          <a:bodyPr/>
          <a:lstStyle/>
          <a:p>
            <a:r>
              <a:rPr lang="tr-TR" dirty="0" smtClean="0"/>
              <a:t>Kaygısını, stresini normalleştirin</a:t>
            </a:r>
          </a:p>
          <a:p>
            <a:r>
              <a:rPr lang="tr-TR" b="1" i="1" dirty="0" smtClean="0">
                <a:solidFill>
                  <a:schemeClr val="accent4"/>
                </a:solidFill>
              </a:rPr>
              <a:t>“ Ben de kaygılanıyorum. Hissettiklerin çok normal. Ama biz önlem alıyoruz, dışarı çıkarken maske takıyoruz, sosyal mesafemize, el hijyenimize dikkat ediyoruz. Başkalarıyla aramıza 1- 1buçuk metre </a:t>
            </a:r>
            <a:r>
              <a:rPr lang="tr-TR" b="1" i="1" dirty="0" smtClean="0">
                <a:solidFill>
                  <a:schemeClr val="accent4"/>
                </a:solidFill>
              </a:rPr>
              <a:t>mesafe koyuyoruz</a:t>
            </a:r>
            <a:r>
              <a:rPr lang="tr-TR" b="1" i="1" dirty="0" smtClean="0">
                <a:solidFill>
                  <a:schemeClr val="accent4"/>
                </a:solidFill>
              </a:rPr>
              <a:t>. Önlemlerimizi alıyoruz ve kaygı hissetmemiz doğal. Kendini kötü hissetmene gerek yok</a:t>
            </a:r>
            <a:r>
              <a:rPr lang="tr-TR" b="1" i="1" dirty="0" smtClean="0">
                <a:solidFill>
                  <a:schemeClr val="accent4"/>
                </a:solidFill>
              </a:rPr>
              <a:t>.”</a:t>
            </a:r>
          </a:p>
          <a:p>
            <a:r>
              <a:rPr lang="tr-TR" b="1" i="1" dirty="0" smtClean="0">
                <a:solidFill>
                  <a:schemeClr val="accent4"/>
                </a:solidFill>
              </a:rPr>
              <a:t>“Korkmakta haklısın.” </a:t>
            </a:r>
            <a:r>
              <a:rPr lang="tr-TR" dirty="0" smtClean="0"/>
              <a:t>(bunu söylerken çocuğun duygusunu yansıtıyoruz)</a:t>
            </a: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643050"/>
            <a:ext cx="8229600" cy="510334"/>
          </a:xfrm>
        </p:spPr>
        <p:txBody>
          <a:bodyPr>
            <a:normAutofit fontScale="90000"/>
          </a:bodyPr>
          <a:lstStyle/>
          <a:p>
            <a:r>
              <a:rPr lang="tr-TR" dirty="0" smtClean="0"/>
              <a:t/>
            </a:r>
            <a:br>
              <a:rPr lang="tr-TR" dirty="0" smtClean="0"/>
            </a:br>
            <a:r>
              <a:rPr lang="tr-TR" dirty="0" smtClean="0"/>
              <a:t>Merhaba sevgili velilerimiz </a:t>
            </a:r>
            <a:r>
              <a:rPr lang="tr-TR" dirty="0" smtClean="0">
                <a:sym typeface="Wingdings" pitchFamily="2" charset="2"/>
              </a:rPr>
              <a:t></a:t>
            </a:r>
            <a:br>
              <a:rPr lang="tr-TR" dirty="0" smtClean="0">
                <a:sym typeface="Wingdings" pitchFamily="2" charset="2"/>
              </a:rPr>
            </a:br>
            <a:endParaRPr lang="tr-TR" dirty="0"/>
          </a:p>
        </p:txBody>
      </p:sp>
      <p:sp>
        <p:nvSpPr>
          <p:cNvPr id="3" name="2 İçerik Yer Tutucusu"/>
          <p:cNvSpPr>
            <a:spLocks noGrp="1"/>
          </p:cNvSpPr>
          <p:nvPr>
            <p:ph idx="1"/>
          </p:nvPr>
        </p:nvSpPr>
        <p:spPr>
          <a:xfrm>
            <a:off x="0" y="1935480"/>
            <a:ext cx="8686800" cy="4389120"/>
          </a:xfrm>
        </p:spPr>
        <p:txBody>
          <a:bodyPr/>
          <a:lstStyle/>
          <a:p>
            <a:pPr>
              <a:buNone/>
            </a:pPr>
            <a:r>
              <a:rPr lang="tr-TR" dirty="0" smtClean="0">
                <a:sym typeface="Wingdings" pitchFamily="2" charset="2"/>
              </a:rPr>
              <a:t>Tanışmamız böyle olsun istemezdik.</a:t>
            </a:r>
          </a:p>
          <a:p>
            <a:pPr>
              <a:buNone/>
            </a:pPr>
            <a:r>
              <a:rPr lang="tr-TR" dirty="0" smtClean="0">
                <a:sym typeface="Wingdings" pitchFamily="2" charset="2"/>
              </a:rPr>
              <a:t>    Uzaktan eğitim sürecinde okulumuza yeni atanan rehber öğretmen ben Gizem ve diğer rehber öğretmenimiz Nimet hocam ile slaytlar, videolar, broşürlerle ve sınıf rehber öğretmenleriniz aracılığıyla sizlere destek olmaya çalışacağız.</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428736"/>
            <a:ext cx="8229600" cy="1143000"/>
          </a:xfrm>
        </p:spPr>
        <p:txBody>
          <a:bodyPr>
            <a:normAutofit fontScale="90000"/>
          </a:bodyPr>
          <a:lstStyle/>
          <a:p>
            <a:r>
              <a:rPr lang="tr-TR" dirty="0" smtClean="0"/>
              <a:t>HİÇBİR ŞEY YOKMUŞ GİBİ DAVRANMAYIN</a:t>
            </a:r>
            <a:endParaRPr lang="tr-TR" dirty="0"/>
          </a:p>
        </p:txBody>
      </p:sp>
      <p:sp>
        <p:nvSpPr>
          <p:cNvPr id="3" name="2 İçerik Yer Tutucusu"/>
          <p:cNvSpPr>
            <a:spLocks noGrp="1"/>
          </p:cNvSpPr>
          <p:nvPr>
            <p:ph idx="1"/>
          </p:nvPr>
        </p:nvSpPr>
        <p:spPr>
          <a:xfrm>
            <a:off x="457200" y="3000372"/>
            <a:ext cx="8229600" cy="3324228"/>
          </a:xfrm>
        </p:spPr>
        <p:txBody>
          <a:bodyPr/>
          <a:lstStyle/>
          <a:p>
            <a:r>
              <a:rPr lang="tr-TR" dirty="0" smtClean="0"/>
              <a:t>Eğer hiçbir şey yokmuş gibi davranırsanız,</a:t>
            </a:r>
          </a:p>
          <a:p>
            <a:endParaRPr lang="tr-TR" dirty="0" smtClean="0"/>
          </a:p>
          <a:p>
            <a:pPr>
              <a:buNone/>
            </a:pPr>
            <a:r>
              <a:rPr lang="tr-TR" dirty="0" smtClean="0"/>
              <a:t>   “</a:t>
            </a:r>
            <a:r>
              <a:rPr lang="tr-TR" i="1" dirty="0" smtClean="0">
                <a:solidFill>
                  <a:srgbClr val="FF0000"/>
                </a:solidFill>
              </a:rPr>
              <a:t>Annem ve babam benden sakladığına göre ortada çok ciddi bir durum var.”</a:t>
            </a:r>
            <a:r>
              <a:rPr lang="tr-TR" dirty="0" smtClean="0"/>
              <a:t> diye düşünebilirler.</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6215106"/>
          </a:xfrm>
        </p:spPr>
        <p:txBody>
          <a:bodyPr>
            <a:normAutofit/>
          </a:bodyPr>
          <a:lstStyle/>
          <a:p>
            <a:r>
              <a:rPr lang="tr-TR" sz="2200" dirty="0" smtClean="0"/>
              <a:t/>
            </a:r>
            <a:br>
              <a:rPr lang="tr-TR" sz="2200" dirty="0" smtClean="0"/>
            </a:br>
            <a:r>
              <a:rPr lang="tr-TR" sz="2200" b="1" i="1" dirty="0" smtClean="0">
                <a:solidFill>
                  <a:schemeClr val="accent4"/>
                </a:solidFill>
              </a:rPr>
              <a:t>“E</a:t>
            </a:r>
            <a:r>
              <a:rPr lang="tr-TR" sz="2200" b="1" i="1" dirty="0" smtClean="0">
                <a:solidFill>
                  <a:schemeClr val="accent4"/>
                </a:solidFill>
              </a:rPr>
              <a:t>vinde güvendesin, alınan önlemler koruyucu.”</a:t>
            </a:r>
            <a:br>
              <a:rPr lang="tr-TR" sz="2200" b="1" i="1" dirty="0" smtClean="0">
                <a:solidFill>
                  <a:schemeClr val="accent4"/>
                </a:solidFill>
              </a:rPr>
            </a:br>
            <a:r>
              <a:rPr lang="tr-TR" sz="2200" i="1" dirty="0" smtClean="0">
                <a:solidFill>
                  <a:schemeClr val="tx1"/>
                </a:solidFill>
              </a:rPr>
              <a:t/>
            </a:r>
            <a:br>
              <a:rPr lang="tr-TR" sz="2200" i="1" dirty="0" smtClean="0">
                <a:solidFill>
                  <a:schemeClr val="tx1"/>
                </a:solidFill>
              </a:rPr>
            </a:br>
            <a:r>
              <a:rPr lang="tr-TR" sz="2200" dirty="0" smtClean="0">
                <a:solidFill>
                  <a:schemeClr val="tx1"/>
                </a:solidFill>
              </a:rPr>
              <a:t>Çok fazla haber izlemesin, korkutucu görüntüler</a:t>
            </a:r>
            <a:br>
              <a:rPr lang="tr-TR" sz="2200" dirty="0" smtClean="0">
                <a:solidFill>
                  <a:schemeClr val="tx1"/>
                </a:solidFill>
              </a:rPr>
            </a:br>
            <a:r>
              <a:rPr lang="tr-TR" sz="2200" dirty="0" smtClean="0">
                <a:solidFill>
                  <a:schemeClr val="tx1"/>
                </a:solidFill>
              </a:rPr>
              <a:t> içeren videolar ve görsellerden uzak tutmaya </a:t>
            </a:r>
            <a:br>
              <a:rPr lang="tr-TR" sz="2200" dirty="0" smtClean="0">
                <a:solidFill>
                  <a:schemeClr val="tx1"/>
                </a:solidFill>
              </a:rPr>
            </a:br>
            <a:r>
              <a:rPr lang="tr-TR" sz="2200" dirty="0" smtClean="0">
                <a:solidFill>
                  <a:schemeClr val="tx1"/>
                </a:solidFill>
              </a:rPr>
              <a:t>çalışın</a:t>
            </a:r>
            <a:br>
              <a:rPr lang="tr-TR" sz="2200" dirty="0" smtClean="0">
                <a:solidFill>
                  <a:schemeClr val="tx1"/>
                </a:solidFill>
              </a:rPr>
            </a:br>
            <a:r>
              <a:rPr lang="tr-TR" sz="2200" dirty="0" smtClean="0">
                <a:solidFill>
                  <a:schemeClr val="tx1"/>
                </a:solidFill>
              </a:rPr>
              <a:t/>
            </a:r>
            <a:br>
              <a:rPr lang="tr-TR" sz="2200" dirty="0" smtClean="0">
                <a:solidFill>
                  <a:schemeClr val="tx1"/>
                </a:solidFill>
              </a:rPr>
            </a:br>
            <a:r>
              <a:rPr lang="tr-TR" sz="2200" dirty="0" smtClean="0">
                <a:solidFill>
                  <a:schemeClr val="tx1"/>
                </a:solidFill>
              </a:rPr>
              <a:t>Olumsuz haberlere sizin denetiminiz olmadan maruz kalmaları engellenmeli.</a:t>
            </a:r>
            <a:br>
              <a:rPr lang="tr-TR" sz="2200" dirty="0" smtClean="0">
                <a:solidFill>
                  <a:schemeClr val="tx1"/>
                </a:solidFill>
              </a:rPr>
            </a:br>
            <a:r>
              <a:rPr lang="tr-TR" sz="2200" dirty="0" smtClean="0">
                <a:solidFill>
                  <a:schemeClr val="tx1"/>
                </a:solidFill>
              </a:rPr>
              <a:t/>
            </a:r>
            <a:br>
              <a:rPr lang="tr-TR" sz="2200" dirty="0" smtClean="0">
                <a:solidFill>
                  <a:schemeClr val="tx1"/>
                </a:solidFill>
              </a:rPr>
            </a:br>
            <a:r>
              <a:rPr lang="tr-TR" sz="2200" dirty="0" smtClean="0">
                <a:solidFill>
                  <a:schemeClr val="tx1"/>
                </a:solidFill>
              </a:rPr>
              <a:t>Korona virüs salgınından etkilenen insanlara pek çok kişinin yardım ettiği, sağlık çalışanlarının, hastanelerin, devletlerin ve toplumun hasta olanlar için elinden geleni yaptığı anlatılmalı.</a:t>
            </a:r>
            <a:br>
              <a:rPr lang="tr-TR" sz="2200" dirty="0" smtClean="0">
                <a:solidFill>
                  <a:schemeClr val="tx1"/>
                </a:solidFill>
              </a:rPr>
            </a:br>
            <a:r>
              <a:rPr lang="tr-TR" sz="2200" dirty="0" smtClean="0">
                <a:solidFill>
                  <a:schemeClr val="tx1"/>
                </a:solidFill>
              </a:rPr>
              <a:t/>
            </a:r>
            <a:br>
              <a:rPr lang="tr-TR" sz="2200" dirty="0" smtClean="0">
                <a:solidFill>
                  <a:schemeClr val="tx1"/>
                </a:solidFill>
              </a:rPr>
            </a:br>
            <a:r>
              <a:rPr lang="tr-TR" sz="2200" dirty="0" smtClean="0">
                <a:solidFill>
                  <a:schemeClr val="tx1"/>
                </a:solidFill>
              </a:rPr>
              <a:t>Hastanede doktorlar, hemşireler var insanlara yardımcı oluyor bilsin </a:t>
            </a:r>
            <a:br>
              <a:rPr lang="tr-TR" sz="2200" dirty="0" smtClean="0">
                <a:solidFill>
                  <a:schemeClr val="tx1"/>
                </a:solidFill>
              </a:rPr>
            </a:br>
            <a:r>
              <a:rPr lang="tr-TR" sz="2200" dirty="0" smtClean="0">
                <a:solidFill>
                  <a:schemeClr val="tx1"/>
                </a:solidFill>
              </a:rPr>
              <a:t/>
            </a:r>
            <a:br>
              <a:rPr lang="tr-TR" sz="2200" dirty="0" smtClean="0">
                <a:solidFill>
                  <a:schemeClr val="tx1"/>
                </a:solidFill>
              </a:rPr>
            </a:br>
            <a:r>
              <a:rPr lang="tr-TR" sz="2200" dirty="0" smtClean="0">
                <a:solidFill>
                  <a:schemeClr val="tx1"/>
                </a:solidFill>
              </a:rPr>
              <a:t>Devletin, sağlık çalışanlarının aldığı önlemleri anlatın ki kendini korumada hissetsin.</a:t>
            </a:r>
            <a:endParaRPr lang="tr-TR" dirty="0">
              <a:solidFill>
                <a:schemeClr val="tx1"/>
              </a:solidFill>
            </a:endParaRPr>
          </a:p>
        </p:txBody>
      </p:sp>
      <p:sp>
        <p:nvSpPr>
          <p:cNvPr id="3" name="2 İçerik Yer Tutucusu"/>
          <p:cNvSpPr>
            <a:spLocks noGrp="1"/>
          </p:cNvSpPr>
          <p:nvPr>
            <p:ph idx="1"/>
          </p:nvPr>
        </p:nvSpPr>
        <p:spPr>
          <a:xfrm>
            <a:off x="428596" y="0"/>
            <a:ext cx="8229600" cy="1143008"/>
          </a:xfrm>
        </p:spPr>
        <p:txBody>
          <a:bodyPr/>
          <a:lstStyle/>
          <a:p>
            <a:pPr>
              <a:buNone/>
            </a:pPr>
            <a:endParaRPr lang="tr-TR" dirty="0" smtClean="0"/>
          </a:p>
          <a:p>
            <a:pPr>
              <a:buNone/>
            </a:pPr>
            <a:r>
              <a:rPr lang="tr-TR" b="1" dirty="0" smtClean="0">
                <a:solidFill>
                  <a:schemeClr val="accent1"/>
                </a:solidFill>
              </a:rPr>
              <a:t>5. GÜVEN VERİN </a:t>
            </a:r>
            <a:endParaRPr lang="tr-TR" b="1" dirty="0">
              <a:solidFill>
                <a:schemeClr val="accent1"/>
              </a:solidFill>
            </a:endParaRPr>
          </a:p>
        </p:txBody>
      </p:sp>
      <p:pic>
        <p:nvPicPr>
          <p:cNvPr id="43010" name="Picture 2" descr="Tekerlekli sandalye ve hemşirelik bakıcılar komuta sizde gülümseyen — Stok Vektör"/>
          <p:cNvPicPr>
            <a:picLocks noChangeAspect="1" noChangeArrowheads="1"/>
          </p:cNvPicPr>
          <p:nvPr/>
        </p:nvPicPr>
        <p:blipFill>
          <a:blip r:embed="rId2"/>
          <a:srcRect/>
          <a:stretch>
            <a:fillRect/>
          </a:stretch>
        </p:blipFill>
        <p:spPr bwMode="auto">
          <a:xfrm>
            <a:off x="6127763" y="0"/>
            <a:ext cx="3016237" cy="301623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6. RAHATLATIN</a:t>
            </a:r>
            <a:endParaRPr lang="tr-TR" dirty="0"/>
          </a:p>
        </p:txBody>
      </p:sp>
      <p:sp>
        <p:nvSpPr>
          <p:cNvPr id="3" name="2 İçerik Yer Tutucusu"/>
          <p:cNvSpPr>
            <a:spLocks noGrp="1"/>
          </p:cNvSpPr>
          <p:nvPr>
            <p:ph idx="1"/>
          </p:nvPr>
        </p:nvSpPr>
        <p:spPr/>
        <p:txBody>
          <a:bodyPr/>
          <a:lstStyle/>
          <a:p>
            <a:pPr algn="ctr">
              <a:buNone/>
            </a:pPr>
            <a:r>
              <a:rPr lang="tr-TR" b="1" dirty="0" smtClean="0">
                <a:solidFill>
                  <a:schemeClr val="accent3"/>
                </a:solidFill>
              </a:rPr>
              <a:t>ÖNLEMLERİ ALDIKTAN SONRA </a:t>
            </a:r>
          </a:p>
          <a:p>
            <a:pPr algn="ctr">
              <a:buNone/>
            </a:pPr>
            <a:r>
              <a:rPr lang="tr-TR" b="1" dirty="0" smtClean="0">
                <a:solidFill>
                  <a:schemeClr val="accent3"/>
                </a:solidFill>
              </a:rPr>
              <a:t>ŞİMDİ VE ŞUANDA </a:t>
            </a:r>
          </a:p>
          <a:p>
            <a:pPr algn="ctr">
              <a:buNone/>
            </a:pPr>
            <a:r>
              <a:rPr lang="tr-TR" b="1" dirty="0" smtClean="0">
                <a:solidFill>
                  <a:schemeClr val="accent3"/>
                </a:solidFill>
              </a:rPr>
              <a:t>OLMAYA ÇALIŞIN</a:t>
            </a:r>
          </a:p>
          <a:p>
            <a:pPr>
              <a:buNone/>
            </a:pPr>
            <a:r>
              <a:rPr lang="tr-TR" dirty="0" smtClean="0"/>
              <a:t>Arkadaşlarıyla </a:t>
            </a:r>
            <a:r>
              <a:rPr lang="tr-TR" dirty="0" smtClean="0"/>
              <a:t>neden görüşemediklerini anlatın</a:t>
            </a:r>
          </a:p>
          <a:p>
            <a:pPr>
              <a:buNone/>
            </a:pPr>
            <a:r>
              <a:rPr lang="tr-TR" dirty="0" smtClean="0"/>
              <a:t>Hasta ve yaşlıların </a:t>
            </a:r>
            <a:r>
              <a:rPr lang="tr-TR" dirty="0" smtClean="0"/>
              <a:t>kendi iyilikleri için ayrı tutulduklarını anlatın.</a:t>
            </a:r>
            <a:endParaRPr lang="tr-TR" dirty="0" smtClean="0"/>
          </a:p>
          <a:p>
            <a:pPr>
              <a:buNone/>
            </a:pPr>
            <a:endParaRPr lang="tr-TR" dirty="0" smtClean="0"/>
          </a:p>
          <a:p>
            <a:pPr>
              <a:buNone/>
            </a:pPr>
            <a:r>
              <a:rPr lang="tr-TR" i="1" dirty="0" smtClean="0"/>
              <a:t>“Sen </a:t>
            </a:r>
            <a:r>
              <a:rPr lang="tr-TR" i="1" dirty="0" smtClean="0"/>
              <a:t>büyüdün, niye </a:t>
            </a:r>
            <a:r>
              <a:rPr lang="tr-TR" i="1" dirty="0" smtClean="0"/>
              <a:t>korkuyorsun?”</a:t>
            </a:r>
            <a:r>
              <a:rPr lang="tr-TR" dirty="0" smtClean="0"/>
              <a:t> </a:t>
            </a:r>
            <a:r>
              <a:rPr lang="tr-TR" sz="2800" b="1" dirty="0" smtClean="0">
                <a:solidFill>
                  <a:srgbClr val="FF0000"/>
                </a:solidFill>
              </a:rPr>
              <a:t>YANLIŞ</a:t>
            </a:r>
            <a:endParaRPr lang="tr-TR" b="1" dirty="0" smtClean="0">
              <a:solidFill>
                <a:srgbClr val="FF0000"/>
              </a:solidFill>
            </a:endParaRPr>
          </a:p>
          <a:p>
            <a:pPr>
              <a:buNone/>
            </a:pPr>
            <a:r>
              <a:rPr lang="tr-TR" dirty="0" smtClean="0"/>
              <a:t>ÇOCUĞUN KAYGISINI KORKUSUNU ARTTIRIR.</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      RUTİNLERİ KORUYUN</a:t>
            </a:r>
            <a:br>
              <a:rPr lang="tr-TR" dirty="0" smtClean="0"/>
            </a:br>
            <a:r>
              <a:rPr lang="tr-TR" dirty="0" smtClean="0"/>
              <a:t>çocuklar rutinleri sever</a:t>
            </a:r>
            <a:endParaRPr lang="tr-TR" dirty="0"/>
          </a:p>
        </p:txBody>
      </p:sp>
      <p:sp>
        <p:nvSpPr>
          <p:cNvPr id="3" name="2 İçerik Yer Tutucusu"/>
          <p:cNvSpPr>
            <a:spLocks noGrp="1"/>
          </p:cNvSpPr>
          <p:nvPr>
            <p:ph idx="1"/>
          </p:nvPr>
        </p:nvSpPr>
        <p:spPr/>
        <p:txBody>
          <a:bodyPr>
            <a:normAutofit fontScale="92500"/>
          </a:bodyPr>
          <a:lstStyle/>
          <a:p>
            <a:r>
              <a:rPr lang="tr-TR" dirty="0" smtClean="0"/>
              <a:t>Günlük bir rutin oluşturun ancak esnek olun</a:t>
            </a:r>
          </a:p>
          <a:p>
            <a:r>
              <a:rPr lang="tr-TR" dirty="0" smtClean="0"/>
              <a:t>Seçim yapmasına izin verin</a:t>
            </a:r>
          </a:p>
          <a:p>
            <a:pPr>
              <a:buNone/>
            </a:pPr>
            <a:r>
              <a:rPr lang="tr-TR" dirty="0" smtClean="0"/>
              <a:t>    Yatmadan önce yapılacaklar ne olsun</a:t>
            </a:r>
          </a:p>
          <a:p>
            <a:pPr>
              <a:buNone/>
            </a:pPr>
            <a:r>
              <a:rPr lang="tr-TR" dirty="0" smtClean="0"/>
              <a:t>    Kitap okuma konusunda kitap seçimi</a:t>
            </a:r>
          </a:p>
          <a:p>
            <a:pPr>
              <a:buNone/>
            </a:pPr>
            <a:r>
              <a:rPr lang="tr-TR" dirty="0" smtClean="0"/>
              <a:t>    Oyun saati, sohbet saati ne zaman olsun</a:t>
            </a:r>
          </a:p>
          <a:p>
            <a:pPr>
              <a:buNone/>
            </a:pPr>
            <a:r>
              <a:rPr lang="tr-TR" dirty="0" smtClean="0"/>
              <a:t>    Film gecesinde hangi film izlensin</a:t>
            </a:r>
          </a:p>
          <a:p>
            <a:pPr>
              <a:buNone/>
            </a:pPr>
            <a:r>
              <a:rPr lang="tr-TR" dirty="0" smtClean="0"/>
              <a:t>    Hobi saati ne zaman olsun </a:t>
            </a:r>
            <a:r>
              <a:rPr lang="tr-TR" b="1" dirty="0" smtClean="0">
                <a:solidFill>
                  <a:schemeClr val="accent2"/>
                </a:solidFill>
              </a:rPr>
              <a:t>BİRLİKTE KARAR VERİN</a:t>
            </a:r>
          </a:p>
          <a:p>
            <a:endParaRPr lang="tr-TR" dirty="0" smtClean="0"/>
          </a:p>
          <a:p>
            <a:r>
              <a:rPr lang="tr-TR" dirty="0" smtClean="0"/>
              <a:t>Bunlara karar verirken direkt çocuğa bırakmak yerine birkaç seçenek sunup arasından seçmesini sağlayabilirsiniz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7\Desktop\stock-vector-a-cute-boy-in-different-situations-daily-routine-with-red-simple-watches-day-time-isolated-on-1074840260.jpg"/>
          <p:cNvPicPr>
            <a:picLocks noGrp="1" noChangeAspect="1" noChangeArrowheads="1"/>
          </p:cNvPicPr>
          <p:nvPr>
            <p:ph idx="1"/>
          </p:nvPr>
        </p:nvPicPr>
        <p:blipFill>
          <a:blip r:embed="rId2" cstate="print"/>
          <a:srcRect/>
          <a:stretch>
            <a:fillRect/>
          </a:stretch>
        </p:blipFill>
        <p:spPr bwMode="auto">
          <a:xfrm>
            <a:off x="0" y="2468563"/>
            <a:ext cx="4115098" cy="4389437"/>
          </a:xfrm>
          <a:prstGeom prst="rect">
            <a:avLst/>
          </a:prstGeom>
          <a:noFill/>
        </p:spPr>
      </p:pic>
      <p:sp>
        <p:nvSpPr>
          <p:cNvPr id="4" name="3 Başlık"/>
          <p:cNvSpPr>
            <a:spLocks noGrp="1"/>
          </p:cNvSpPr>
          <p:nvPr>
            <p:ph type="title"/>
          </p:nvPr>
        </p:nvSpPr>
        <p:spPr>
          <a:xfrm>
            <a:off x="4143372" y="1071522"/>
            <a:ext cx="5000628" cy="5786478"/>
          </a:xfrm>
        </p:spPr>
        <p:txBody>
          <a:bodyPr>
            <a:normAutofit fontScale="90000"/>
          </a:bodyPr>
          <a:lstStyle/>
          <a:p>
            <a:r>
              <a:rPr lang="tr-TR" sz="2700" dirty="0" smtClean="0">
                <a:solidFill>
                  <a:schemeClr val="tx1"/>
                </a:solidFill>
              </a:rPr>
              <a:t>Telafi eğitimi başladı, canlı derse katılsınlar. </a:t>
            </a:r>
            <a:r>
              <a:rPr lang="tr-TR" sz="2700" dirty="0" smtClean="0">
                <a:solidFill>
                  <a:schemeClr val="tx1"/>
                </a:solidFill>
              </a:rPr>
              <a:t/>
            </a:r>
            <a:br>
              <a:rPr lang="tr-TR" sz="2700" dirty="0" smtClean="0">
                <a:solidFill>
                  <a:schemeClr val="tx1"/>
                </a:solidFill>
              </a:rPr>
            </a:br>
            <a:r>
              <a:rPr lang="tr-TR" sz="2700" dirty="0" smtClean="0">
                <a:solidFill>
                  <a:schemeClr val="tx1"/>
                </a:solidFill>
              </a:rPr>
              <a:t>İmkanınız </a:t>
            </a:r>
            <a:r>
              <a:rPr lang="tr-TR" sz="2700" dirty="0" smtClean="0">
                <a:solidFill>
                  <a:schemeClr val="tx1"/>
                </a:solidFill>
              </a:rPr>
              <a:t>yoksa </a:t>
            </a:r>
            <a:r>
              <a:rPr lang="tr-TR" sz="2700" dirty="0" smtClean="0">
                <a:solidFill>
                  <a:schemeClr val="tx1"/>
                </a:solidFill>
              </a:rPr>
              <a:t>televizyonda EBA TV </a:t>
            </a:r>
            <a:r>
              <a:rPr lang="tr-TR" sz="2700" dirty="0" smtClean="0">
                <a:solidFill>
                  <a:schemeClr val="tx1"/>
                </a:solidFill>
              </a:rPr>
              <a:t>var.</a:t>
            </a:r>
            <a:br>
              <a:rPr lang="tr-TR" sz="2700" dirty="0" smtClean="0">
                <a:solidFill>
                  <a:schemeClr val="tx1"/>
                </a:solidFill>
              </a:rPr>
            </a:br>
            <a:r>
              <a:rPr lang="tr-TR" sz="2700" dirty="0" smtClean="0">
                <a:solidFill>
                  <a:schemeClr val="tx1"/>
                </a:solidFill>
              </a:rPr>
              <a:t>Bunların takibini sağlayın, çocuklarınızı teşvik edin</a:t>
            </a:r>
            <a:r>
              <a:rPr lang="tr-TR" sz="2700" dirty="0" smtClean="0">
                <a:solidFill>
                  <a:schemeClr val="tx1"/>
                </a:solidFill>
              </a:rPr>
              <a:t>.</a:t>
            </a:r>
            <a:br>
              <a:rPr lang="tr-TR" sz="2700" dirty="0" smtClean="0">
                <a:solidFill>
                  <a:schemeClr val="tx1"/>
                </a:solidFill>
              </a:rPr>
            </a:br>
            <a:r>
              <a:rPr lang="tr-TR" sz="2700" dirty="0" smtClean="0">
                <a:solidFill>
                  <a:schemeClr val="tx1"/>
                </a:solidFill>
              </a:rPr>
              <a:t/>
            </a:r>
            <a:br>
              <a:rPr lang="tr-TR" sz="2700" dirty="0" smtClean="0">
                <a:solidFill>
                  <a:schemeClr val="tx1"/>
                </a:solidFill>
              </a:rPr>
            </a:br>
            <a:r>
              <a:rPr lang="tr-TR" sz="2700" dirty="0" smtClean="0">
                <a:solidFill>
                  <a:schemeClr val="tx1"/>
                </a:solidFill>
              </a:rPr>
              <a:t>Bunları yaparken okula gidiyormuşçasına erken yatıp erken kalksınlar, kahvaltılarını yapsınlar, derslerine katılsınlar, ödevlerini yapsınlar, oyunlarını </a:t>
            </a:r>
            <a:r>
              <a:rPr lang="tr-TR" sz="2700" dirty="0" smtClean="0">
                <a:solidFill>
                  <a:schemeClr val="tx1"/>
                </a:solidFill>
              </a:rPr>
              <a:t>oynasınlar</a:t>
            </a:r>
            <a:br>
              <a:rPr lang="tr-TR" sz="2700" dirty="0" smtClean="0">
                <a:solidFill>
                  <a:schemeClr val="tx1"/>
                </a:solidFill>
              </a:rPr>
            </a:br>
            <a:r>
              <a:rPr lang="tr-TR" sz="2700" dirty="0" smtClean="0">
                <a:solidFill>
                  <a:schemeClr val="tx1"/>
                </a:solidFill>
              </a:rPr>
              <a:t/>
            </a:r>
            <a:br>
              <a:rPr lang="tr-TR" sz="2700" dirty="0" smtClean="0">
                <a:solidFill>
                  <a:schemeClr val="tx1"/>
                </a:solidFill>
              </a:rPr>
            </a:br>
            <a:r>
              <a:rPr lang="tr-TR" sz="2700" dirty="0" smtClean="0">
                <a:solidFill>
                  <a:schemeClr val="tx1"/>
                </a:solidFill>
              </a:rPr>
              <a:t>Yüz yüze eğitime döndüğümüzde zorlanmamaları için bu rutine dönmeye çalışın</a:t>
            </a:r>
            <a:r>
              <a:rPr lang="tr-TR" sz="3600" dirty="0" smtClean="0">
                <a:solidFill>
                  <a:schemeClr val="tx1"/>
                </a:solidFill>
              </a:rPr>
              <a:t/>
            </a:r>
            <a:br>
              <a:rPr lang="tr-TR" sz="3600" dirty="0" smtClean="0">
                <a:solidFill>
                  <a:schemeClr val="tx1"/>
                </a:solidFill>
              </a:rPr>
            </a:br>
            <a:endParaRPr lang="tr-TR" sz="36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857232"/>
            <a:ext cx="8229600" cy="1143000"/>
          </a:xfrm>
        </p:spPr>
        <p:txBody>
          <a:bodyPr>
            <a:normAutofit fontScale="90000"/>
          </a:bodyPr>
          <a:lstStyle/>
          <a:p>
            <a:r>
              <a:rPr lang="tr-TR" sz="3600" b="1" dirty="0" smtClean="0"/>
              <a:t>HAFTA İÇİ- HAFTA SONU DÜZENİ BOZULMASIN</a:t>
            </a:r>
            <a:r>
              <a:rPr lang="tr-TR" dirty="0" smtClean="0"/>
              <a:t/>
            </a:r>
            <a:br>
              <a:rPr lang="tr-TR" dirty="0" smtClean="0"/>
            </a:br>
            <a:endParaRPr lang="tr-TR" dirty="0"/>
          </a:p>
        </p:txBody>
      </p:sp>
      <p:sp>
        <p:nvSpPr>
          <p:cNvPr id="3" name="2 İçerik Yer Tutucusu"/>
          <p:cNvSpPr>
            <a:spLocks noGrp="1"/>
          </p:cNvSpPr>
          <p:nvPr>
            <p:ph idx="1"/>
          </p:nvPr>
        </p:nvSpPr>
        <p:spPr/>
        <p:txBody>
          <a:bodyPr/>
          <a:lstStyle/>
          <a:p>
            <a:r>
              <a:rPr lang="tr-TR" dirty="0" smtClean="0"/>
              <a:t>Yüz yüze eğitim süresince </a:t>
            </a:r>
            <a:r>
              <a:rPr lang="tr-TR" dirty="0" err="1" smtClean="0"/>
              <a:t>haftaiçi</a:t>
            </a:r>
            <a:r>
              <a:rPr lang="tr-TR" dirty="0" smtClean="0"/>
              <a:t> ve </a:t>
            </a:r>
            <a:r>
              <a:rPr lang="tr-TR" dirty="0" err="1" smtClean="0"/>
              <a:t>haftasonu</a:t>
            </a:r>
            <a:r>
              <a:rPr lang="tr-TR" dirty="0" smtClean="0"/>
              <a:t> kavramımız vardı, telafi eğitimi ile birlikte bu kavrama dönelim. </a:t>
            </a:r>
            <a:r>
              <a:rPr lang="tr-TR" dirty="0" err="1" smtClean="0"/>
              <a:t>Haftaiçi</a:t>
            </a:r>
            <a:r>
              <a:rPr lang="tr-TR" dirty="0" smtClean="0"/>
              <a:t>, </a:t>
            </a:r>
            <a:r>
              <a:rPr lang="tr-TR" dirty="0" err="1" smtClean="0"/>
              <a:t>haftasonu</a:t>
            </a:r>
            <a:r>
              <a:rPr lang="tr-TR" dirty="0" smtClean="0"/>
              <a:t> rutinlerine bu bağlamda uyum sağlamaya çalışalım.</a:t>
            </a:r>
          </a:p>
          <a:p>
            <a:r>
              <a:rPr lang="tr-TR" dirty="0" smtClean="0"/>
              <a:t>Uzaktan eğitim esnasında sessiz ortam sağlanmalı</a:t>
            </a:r>
          </a:p>
          <a:p>
            <a:r>
              <a:rPr lang="tr-TR" dirty="0" smtClean="0"/>
              <a:t>Sıkıldım diyebilir</a:t>
            </a:r>
          </a:p>
          <a:p>
            <a:pPr>
              <a:buNone/>
            </a:pPr>
            <a:r>
              <a:rPr lang="tr-TR" i="1" dirty="0" smtClean="0">
                <a:solidFill>
                  <a:schemeClr val="accent4"/>
                </a:solidFill>
              </a:rPr>
              <a:t>“ Sıkılmış olabilirsin ama senin hakların kadar sorumlulukların da var. Derslerini dinlemek de senin sorumluluklarından biri. Derslerin bittiğinde birlikte oyun oynayabiliriz.”</a:t>
            </a:r>
          </a:p>
          <a:p>
            <a:pPr>
              <a:buNone/>
            </a:pPr>
            <a:endParaRPr lang="tr-TR" i="1" dirty="0">
              <a:solidFill>
                <a:schemeClr val="accent4"/>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143000"/>
          </a:xfrm>
        </p:spPr>
        <p:txBody>
          <a:bodyPr/>
          <a:lstStyle/>
          <a:p>
            <a:r>
              <a:rPr lang="tr-TR" dirty="0" smtClean="0"/>
              <a:t>Birlikte vakit geçirin</a:t>
            </a:r>
            <a:endParaRPr lang="tr-TR" dirty="0"/>
          </a:p>
        </p:txBody>
      </p:sp>
      <p:sp>
        <p:nvSpPr>
          <p:cNvPr id="3" name="2 İçerik Yer Tutucusu"/>
          <p:cNvSpPr>
            <a:spLocks noGrp="1"/>
          </p:cNvSpPr>
          <p:nvPr>
            <p:ph idx="1"/>
          </p:nvPr>
        </p:nvSpPr>
        <p:spPr>
          <a:xfrm>
            <a:off x="0" y="1357298"/>
            <a:ext cx="9144000" cy="4389120"/>
          </a:xfrm>
        </p:spPr>
        <p:txBody>
          <a:bodyPr/>
          <a:lstStyle/>
          <a:p>
            <a:r>
              <a:rPr lang="tr-TR" dirty="0" smtClean="0"/>
              <a:t>Çocuklarınızı konuşmaya zorlamadan kendilerini ifade edecekleri ortamlar yaratmaya çalışın</a:t>
            </a:r>
          </a:p>
          <a:p>
            <a:r>
              <a:rPr lang="tr-TR" dirty="0" smtClean="0"/>
              <a:t>Birlikte nasıl hissettiğinizin resmini yapın</a:t>
            </a:r>
          </a:p>
          <a:p>
            <a:r>
              <a:rPr lang="tr-TR" dirty="0" smtClean="0"/>
              <a:t>Ailecek kitap okuma saati düzenleyin </a:t>
            </a:r>
          </a:p>
          <a:p>
            <a:r>
              <a:rPr lang="tr-TR" dirty="0" smtClean="0"/>
              <a:t>Oyun hamurlarıyla oynarken hissettiği duyguyu şekillendirmesini önerin (korku,kaygı, öfke, tedirginlik gibi)</a:t>
            </a:r>
          </a:p>
          <a:p>
            <a:r>
              <a:rPr lang="tr-TR" dirty="0" smtClean="0"/>
              <a:t>Duygusunun rengini seçmesini önerin</a:t>
            </a:r>
            <a:endParaRPr lang="tr-TR" dirty="0"/>
          </a:p>
        </p:txBody>
      </p:sp>
      <p:pic>
        <p:nvPicPr>
          <p:cNvPr id="3074" name="Picture 2" descr="C:\Users\Win7\Desktop\stock-vector-simple-flat-vector-illustration-of-family-stay-at-home-doing-daily-activity-together-quarantine-1703734183.jpg"/>
          <p:cNvPicPr>
            <a:picLocks noChangeAspect="1" noChangeArrowheads="1"/>
          </p:cNvPicPr>
          <p:nvPr/>
        </p:nvPicPr>
        <p:blipFill>
          <a:blip r:embed="rId2" cstate="print"/>
          <a:srcRect/>
          <a:stretch>
            <a:fillRect/>
          </a:stretch>
        </p:blipFill>
        <p:spPr bwMode="auto">
          <a:xfrm>
            <a:off x="5857884" y="4496222"/>
            <a:ext cx="3286116" cy="2361777"/>
          </a:xfrm>
          <a:prstGeom prst="rect">
            <a:avLst/>
          </a:prstGeom>
          <a:noFill/>
        </p:spPr>
      </p:pic>
      <p:pic>
        <p:nvPicPr>
          <p:cNvPr id="3075" name="Picture 3" descr="C:\Users\Win7\Desktop\stock-vector-mother-reading-a-story-to-children-happy-family-fairy-tale-vector-graphics-377056414.jpg"/>
          <p:cNvPicPr>
            <a:picLocks noChangeAspect="1" noChangeArrowheads="1"/>
          </p:cNvPicPr>
          <p:nvPr/>
        </p:nvPicPr>
        <p:blipFill>
          <a:blip r:embed="rId3" cstate="print"/>
          <a:srcRect/>
          <a:stretch>
            <a:fillRect/>
          </a:stretch>
        </p:blipFill>
        <p:spPr bwMode="auto">
          <a:xfrm>
            <a:off x="0" y="4705352"/>
            <a:ext cx="2286000" cy="2152648"/>
          </a:xfrm>
          <a:prstGeom prst="rect">
            <a:avLst/>
          </a:prstGeom>
          <a:noFill/>
        </p:spPr>
      </p:pic>
      <p:pic>
        <p:nvPicPr>
          <p:cNvPr id="39938" name="Picture 2" descr="Anne ve kızı pişirme — Stok Vektör"/>
          <p:cNvPicPr>
            <a:picLocks noChangeAspect="1" noChangeArrowheads="1"/>
          </p:cNvPicPr>
          <p:nvPr/>
        </p:nvPicPr>
        <p:blipFill>
          <a:blip r:embed="rId4"/>
          <a:srcRect/>
          <a:stretch>
            <a:fillRect/>
          </a:stretch>
        </p:blipFill>
        <p:spPr bwMode="auto">
          <a:xfrm>
            <a:off x="2857488" y="4643446"/>
            <a:ext cx="2461296" cy="198954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8229600" cy="1143000"/>
          </a:xfrm>
        </p:spPr>
        <p:txBody>
          <a:bodyPr/>
          <a:lstStyle/>
          <a:p>
            <a:r>
              <a:rPr lang="tr-TR" dirty="0" smtClean="0"/>
              <a:t>Sorumluluk verin</a:t>
            </a:r>
            <a:endParaRPr lang="tr-TR" dirty="0"/>
          </a:p>
        </p:txBody>
      </p:sp>
      <p:sp>
        <p:nvSpPr>
          <p:cNvPr id="3" name="2 İçerik Yer Tutucusu"/>
          <p:cNvSpPr>
            <a:spLocks noGrp="1"/>
          </p:cNvSpPr>
          <p:nvPr>
            <p:ph idx="1"/>
          </p:nvPr>
        </p:nvSpPr>
        <p:spPr>
          <a:xfrm>
            <a:off x="0" y="1428736"/>
            <a:ext cx="8229600" cy="4389120"/>
          </a:xfrm>
        </p:spPr>
        <p:txBody>
          <a:bodyPr/>
          <a:lstStyle/>
          <a:p>
            <a:r>
              <a:rPr lang="tr-TR" dirty="0" smtClean="0"/>
              <a:t>Çocuğunuzun kendi bakımını yapmasını </a:t>
            </a:r>
            <a:r>
              <a:rPr lang="tr-TR" dirty="0" smtClean="0"/>
              <a:t>sağlayın:</a:t>
            </a:r>
            <a:endParaRPr lang="tr-TR" dirty="0" smtClean="0"/>
          </a:p>
          <a:p>
            <a:r>
              <a:rPr lang="tr-TR" dirty="0" smtClean="0"/>
              <a:t>Diş fırçalamak</a:t>
            </a:r>
          </a:p>
          <a:p>
            <a:pPr>
              <a:buNone/>
            </a:pPr>
            <a:r>
              <a:rPr lang="tr-TR" dirty="0" smtClean="0"/>
              <a:t>    Pijamalarını </a:t>
            </a:r>
            <a:r>
              <a:rPr lang="tr-TR" dirty="0" smtClean="0"/>
              <a:t>çıkarmak</a:t>
            </a:r>
          </a:p>
          <a:p>
            <a:pPr>
              <a:buNone/>
            </a:pPr>
            <a:r>
              <a:rPr lang="tr-TR" dirty="0" smtClean="0"/>
              <a:t>    Yatağını </a:t>
            </a:r>
            <a:r>
              <a:rPr lang="tr-TR" dirty="0" smtClean="0"/>
              <a:t>toplamak</a:t>
            </a:r>
          </a:p>
          <a:p>
            <a:pPr>
              <a:buNone/>
            </a:pPr>
            <a:r>
              <a:rPr lang="tr-TR" dirty="0" smtClean="0"/>
              <a:t>    Düzenli </a:t>
            </a:r>
            <a:r>
              <a:rPr lang="tr-TR" dirty="0" smtClean="0"/>
              <a:t>yemek alışkanlıkları</a:t>
            </a:r>
          </a:p>
          <a:p>
            <a:r>
              <a:rPr lang="tr-TR" dirty="0" smtClean="0"/>
              <a:t>Sofra kurmada, ev işlerinde</a:t>
            </a:r>
          </a:p>
          <a:p>
            <a:pPr>
              <a:buNone/>
            </a:pPr>
            <a:r>
              <a:rPr lang="tr-TR" dirty="0" smtClean="0"/>
              <a:t> yaşlarına uygun sorumluluklar </a:t>
            </a:r>
          </a:p>
          <a:p>
            <a:pPr>
              <a:buNone/>
            </a:pPr>
            <a:r>
              <a:rPr lang="tr-TR" dirty="0" smtClean="0"/>
              <a:t>alarak da size yardımcı </a:t>
            </a:r>
          </a:p>
          <a:p>
            <a:pPr>
              <a:buNone/>
            </a:pPr>
            <a:r>
              <a:rPr lang="tr-TR" dirty="0" smtClean="0"/>
              <a:t>olabilirler.</a:t>
            </a:r>
          </a:p>
          <a:p>
            <a:pPr>
              <a:buNone/>
            </a:pPr>
            <a:endParaRPr lang="tr-TR" dirty="0" smtClean="0"/>
          </a:p>
          <a:p>
            <a:endParaRPr lang="tr-TR" dirty="0" smtClean="0"/>
          </a:p>
          <a:p>
            <a:pPr>
              <a:buNone/>
            </a:pPr>
            <a:endParaRPr lang="tr-TR" dirty="0" smtClean="0"/>
          </a:p>
        </p:txBody>
      </p:sp>
      <p:pic>
        <p:nvPicPr>
          <p:cNvPr id="2050" name="Picture 2" descr="C:\Users\Win7\Desktop\stock-vector-vector-set-of-illustration-of-cute-kindergarten-multiracial-kids-doing-morning-rutine-boy-brushing-1184778754.jpg"/>
          <p:cNvPicPr>
            <a:picLocks noChangeAspect="1" noChangeArrowheads="1"/>
          </p:cNvPicPr>
          <p:nvPr/>
        </p:nvPicPr>
        <p:blipFill>
          <a:blip r:embed="rId2" cstate="print"/>
          <a:srcRect/>
          <a:stretch>
            <a:fillRect/>
          </a:stretch>
        </p:blipFill>
        <p:spPr bwMode="auto">
          <a:xfrm>
            <a:off x="4556709" y="2032170"/>
            <a:ext cx="4587291" cy="482583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000108"/>
            <a:ext cx="4572000" cy="1143000"/>
          </a:xfrm>
        </p:spPr>
        <p:txBody>
          <a:bodyPr>
            <a:normAutofit fontScale="90000"/>
          </a:bodyPr>
          <a:lstStyle/>
          <a:p>
            <a:r>
              <a:rPr lang="tr-TR" sz="4400" dirty="0" smtClean="0"/>
              <a:t>Neden sorumluluk </a:t>
            </a:r>
            <a:r>
              <a:rPr lang="tr-TR" sz="4400" dirty="0" smtClean="0"/>
              <a:t/>
            </a:r>
            <a:br>
              <a:rPr lang="tr-TR" sz="4400" dirty="0" smtClean="0"/>
            </a:br>
            <a:r>
              <a:rPr lang="tr-TR" sz="4400" dirty="0" smtClean="0"/>
              <a:t>veriyoruz?</a:t>
            </a:r>
            <a:endParaRPr lang="tr-TR" sz="4400" dirty="0"/>
          </a:p>
        </p:txBody>
      </p:sp>
      <p:sp>
        <p:nvSpPr>
          <p:cNvPr id="3" name="2 İçerik Yer Tutucusu"/>
          <p:cNvSpPr>
            <a:spLocks noGrp="1"/>
          </p:cNvSpPr>
          <p:nvPr>
            <p:ph idx="1"/>
          </p:nvPr>
        </p:nvSpPr>
        <p:spPr>
          <a:xfrm>
            <a:off x="214282" y="2857496"/>
            <a:ext cx="8229600" cy="3824294"/>
          </a:xfrm>
        </p:spPr>
        <p:txBody>
          <a:bodyPr>
            <a:normAutofit/>
          </a:bodyPr>
          <a:lstStyle/>
          <a:p>
            <a:r>
              <a:rPr lang="tr-TR" sz="2400" dirty="0" smtClean="0"/>
              <a:t>Evde de hayata dair öğrenecekleri çok şey var</a:t>
            </a:r>
          </a:p>
          <a:p>
            <a:r>
              <a:rPr lang="tr-TR" sz="2400" dirty="0" smtClean="0"/>
              <a:t>Sorumlulukları yerine getirdiklerinde başarı duyguları artıyor, motive </a:t>
            </a:r>
            <a:r>
              <a:rPr lang="tr-TR" sz="2400" dirty="0" smtClean="0"/>
              <a:t>oluyorlar, kendilerini faydalı hissediyorlar,</a:t>
            </a:r>
            <a:endParaRPr lang="tr-TR" sz="2400" dirty="0" smtClean="0"/>
          </a:p>
          <a:p>
            <a:r>
              <a:rPr lang="tr-TR" sz="2400" dirty="0" smtClean="0"/>
              <a:t>Her şeyin yolunda olduğunu düşünüyorlar</a:t>
            </a:r>
            <a:r>
              <a:rPr lang="tr-TR" sz="2400" dirty="0" smtClean="0"/>
              <a:t>, salgın bitmedi ama </a:t>
            </a:r>
            <a:r>
              <a:rPr lang="tr-TR" sz="2400" dirty="0" smtClean="0"/>
              <a:t>hayat durmuş </a:t>
            </a:r>
            <a:r>
              <a:rPr lang="tr-TR" sz="2400" dirty="0" smtClean="0"/>
              <a:t>değil algısına sahip oluyorlar</a:t>
            </a:r>
            <a:endParaRPr lang="tr-TR" sz="2400" dirty="0" smtClean="0"/>
          </a:p>
          <a:p>
            <a:endParaRPr lang="tr-TR" sz="2400" dirty="0" smtClean="0"/>
          </a:p>
          <a:p>
            <a:r>
              <a:rPr lang="tr-TR" sz="2400" dirty="0" smtClean="0">
                <a:solidFill>
                  <a:schemeClr val="accent4"/>
                </a:solidFill>
              </a:rPr>
              <a:t>Pandemi sürecinde okul başarılarında biraz değişimler olabilir salgın hastalık sürecinde çocuklarımıza </a:t>
            </a:r>
            <a:r>
              <a:rPr lang="tr-TR" sz="2400" dirty="0" smtClean="0">
                <a:solidFill>
                  <a:schemeClr val="accent4"/>
                </a:solidFill>
              </a:rPr>
              <a:t> her zamankinden biraz daha </a:t>
            </a:r>
            <a:r>
              <a:rPr lang="tr-TR" sz="2400" dirty="0" smtClean="0">
                <a:solidFill>
                  <a:schemeClr val="accent4"/>
                </a:solidFill>
              </a:rPr>
              <a:t>toleranslı davranalım</a:t>
            </a:r>
          </a:p>
          <a:p>
            <a:endParaRPr lang="tr-TR" dirty="0" smtClean="0"/>
          </a:p>
          <a:p>
            <a:endParaRPr lang="tr-TR" dirty="0" smtClean="0"/>
          </a:p>
          <a:p>
            <a:endParaRPr lang="tr-TR" dirty="0"/>
          </a:p>
        </p:txBody>
      </p:sp>
      <p:pic>
        <p:nvPicPr>
          <p:cNvPr id="37890" name="Picture 2" descr="Kadını Başarısı Bir Kupa Ile Kadın Işkadını Lideri Onun Takımı — Stok Vektör"/>
          <p:cNvPicPr>
            <a:picLocks noChangeAspect="1" noChangeArrowheads="1"/>
          </p:cNvPicPr>
          <p:nvPr/>
        </p:nvPicPr>
        <p:blipFill>
          <a:blip r:embed="rId2"/>
          <a:srcRect/>
          <a:stretch>
            <a:fillRect/>
          </a:stretch>
        </p:blipFill>
        <p:spPr bwMode="auto">
          <a:xfrm>
            <a:off x="5286381" y="0"/>
            <a:ext cx="3857620" cy="286321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Kaygıyı azaltmak için yapılabilecekler</a:t>
            </a:r>
            <a:endParaRPr lang="tr-TR" dirty="0"/>
          </a:p>
        </p:txBody>
      </p:sp>
      <p:sp>
        <p:nvSpPr>
          <p:cNvPr id="3" name="2 İçerik Yer Tutucusu"/>
          <p:cNvSpPr>
            <a:spLocks noGrp="1"/>
          </p:cNvSpPr>
          <p:nvPr>
            <p:ph idx="1"/>
          </p:nvPr>
        </p:nvSpPr>
        <p:spPr/>
        <p:txBody>
          <a:bodyPr>
            <a:normAutofit fontScale="92500" lnSpcReduction="10000"/>
          </a:bodyPr>
          <a:lstStyle/>
          <a:p>
            <a:endParaRPr lang="tr-TR" dirty="0" smtClean="0"/>
          </a:p>
          <a:p>
            <a:r>
              <a:rPr lang="tr-TR" dirty="0" smtClean="0"/>
              <a:t>En </a:t>
            </a:r>
            <a:r>
              <a:rPr lang="tr-TR" dirty="0" smtClean="0"/>
              <a:t>sevdiği çizgi filmin en komik sahnesini düşünüp size anlatmasını </a:t>
            </a:r>
            <a:r>
              <a:rPr lang="tr-TR" dirty="0" smtClean="0"/>
              <a:t>isteyebilirsiniz</a:t>
            </a:r>
            <a:endParaRPr lang="tr-TR" dirty="0" smtClean="0"/>
          </a:p>
          <a:p>
            <a:r>
              <a:rPr lang="tr-TR" dirty="0" smtClean="0"/>
              <a:t>Arkadaşlarıyla daha önce oynayıp keyif aldığı oyunları sorup birlikte oynamayı teklif edebilirsiniz</a:t>
            </a:r>
          </a:p>
          <a:p>
            <a:r>
              <a:rPr lang="tr-TR" dirty="0" smtClean="0"/>
              <a:t>El yıkarken şarkı veya tekerleme uydurup, keyifli hale </a:t>
            </a:r>
            <a:r>
              <a:rPr lang="tr-TR" dirty="0" smtClean="0"/>
              <a:t>getirebilirsiniz (iyi ki doğdun şarkısı vb. böylelikle el yıkama için gerekli en az 20 saniyeyi de sağlamış olur)</a:t>
            </a:r>
            <a:endParaRPr lang="tr-TR" dirty="0" smtClean="0"/>
          </a:p>
          <a:p>
            <a:r>
              <a:rPr lang="tr-TR" dirty="0" smtClean="0"/>
              <a:t>Arkadaşları ve akrabalarıyla görüntülü ve sesli konuşabilir</a:t>
            </a:r>
          </a:p>
          <a:p>
            <a:r>
              <a:rPr lang="tr-TR" dirty="0" smtClean="0"/>
              <a:t>Büyüdüğü zaman yapmak istediği bir şeyin resmini çizsin, üzerine birlikte konuşabilirsiniz</a:t>
            </a:r>
          </a:p>
        </p:txBody>
      </p:sp>
      <p:pic>
        <p:nvPicPr>
          <p:cNvPr id="36866" name="Picture 2" descr="Çocuk çizim - mutlu aile — Stok Vektör"/>
          <p:cNvPicPr>
            <a:picLocks noChangeAspect="1" noChangeArrowheads="1"/>
          </p:cNvPicPr>
          <p:nvPr/>
        </p:nvPicPr>
        <p:blipFill>
          <a:blip r:embed="rId2"/>
          <a:srcRect/>
          <a:stretch>
            <a:fillRect/>
          </a:stretch>
        </p:blipFill>
        <p:spPr bwMode="auto">
          <a:xfrm>
            <a:off x="5767378" y="0"/>
            <a:ext cx="3143240" cy="235743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lnSpc>
                <a:spcPct val="100000"/>
              </a:lnSpc>
              <a:spcAft>
                <a:spcPts val="600"/>
              </a:spcAft>
            </a:pPr>
            <a:r>
              <a:rPr lang="tr-TR" dirty="0" err="1" smtClean="0"/>
              <a:t>Covid</a:t>
            </a:r>
            <a:r>
              <a:rPr lang="tr-TR" dirty="0" smtClean="0"/>
              <a:t>-19 salgın hastalığı sürecinde çeşitli olumsuz etkiler yaşandı.</a:t>
            </a:r>
          </a:p>
          <a:p>
            <a:pPr algn="just">
              <a:lnSpc>
                <a:spcPct val="100000"/>
              </a:lnSpc>
              <a:spcAft>
                <a:spcPts val="600"/>
              </a:spcAft>
            </a:pPr>
            <a:r>
              <a:rPr lang="tr-TR" dirty="0" smtClean="0">
                <a:solidFill>
                  <a:schemeClr val="accent1"/>
                </a:solidFill>
              </a:rPr>
              <a:t>BİZİM AMACIMIZ </a:t>
            </a:r>
            <a:r>
              <a:rPr lang="tr-TR" dirty="0" smtClean="0"/>
              <a:t>çocuklarımız  ve siz ebeveynlerimizin ruh sağlığı üzerinde yarattığı olumsuz etkileri en aza indirmek</a:t>
            </a:r>
          </a:p>
          <a:p>
            <a:pPr algn="just">
              <a:lnSpc>
                <a:spcPct val="100000"/>
              </a:lnSpc>
              <a:spcAft>
                <a:spcPts val="600"/>
              </a:spcAft>
            </a:pPr>
            <a:r>
              <a:rPr lang="tr-TR" dirty="0" err="1" smtClean="0"/>
              <a:t>Covid</a:t>
            </a:r>
            <a:r>
              <a:rPr lang="tr-TR" dirty="0" smtClean="0"/>
              <a:t>-19 salgın hastalığı sonrasında çocuklarımız ve siz ebeveynlerimizin uyum sürecini daha rahat geçirebilmenize </a:t>
            </a:r>
            <a:r>
              <a:rPr lang="tr-TR" dirty="0" smtClean="0"/>
              <a:t> yardımcı </a:t>
            </a:r>
            <a:r>
              <a:rPr lang="tr-TR" dirty="0" smtClean="0"/>
              <a:t>olmak </a:t>
            </a:r>
          </a:p>
          <a:p>
            <a:pPr>
              <a:buNone/>
            </a:pP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1142984"/>
            <a:ext cx="4114800" cy="1143000"/>
          </a:xfrm>
        </p:spPr>
        <p:txBody>
          <a:bodyPr>
            <a:normAutofit fontScale="90000"/>
          </a:bodyPr>
          <a:lstStyle/>
          <a:p>
            <a:r>
              <a:rPr lang="tr-TR" dirty="0" smtClean="0"/>
              <a:t>Kaygıyı azaltmak için öneriler</a:t>
            </a:r>
            <a:endParaRPr lang="tr-TR" dirty="0"/>
          </a:p>
        </p:txBody>
      </p:sp>
      <p:sp>
        <p:nvSpPr>
          <p:cNvPr id="3" name="2 İçerik Yer Tutucusu"/>
          <p:cNvSpPr>
            <a:spLocks noGrp="1"/>
          </p:cNvSpPr>
          <p:nvPr>
            <p:ph idx="1"/>
          </p:nvPr>
        </p:nvSpPr>
        <p:spPr>
          <a:xfrm>
            <a:off x="0" y="3033682"/>
            <a:ext cx="8229600" cy="3824318"/>
          </a:xfrm>
        </p:spPr>
        <p:txBody>
          <a:bodyPr>
            <a:normAutofit fontScale="85000" lnSpcReduction="20000"/>
          </a:bodyPr>
          <a:lstStyle/>
          <a:p>
            <a:r>
              <a:rPr lang="tr-TR" dirty="0" smtClean="0"/>
              <a:t>Okulun veya okulda öğrendiği bir şeyin resmini çizmek</a:t>
            </a:r>
          </a:p>
          <a:p>
            <a:r>
              <a:rPr lang="tr-TR" dirty="0" smtClean="0"/>
              <a:t>Kaygılandığında kendisini güvende hissettiği bir yerde hayal etmek</a:t>
            </a:r>
          </a:p>
          <a:p>
            <a:r>
              <a:rPr lang="tr-TR" dirty="0" smtClean="0"/>
              <a:t>Ailecek birlikte geçirdiğiniz çok keyifli bir günü, anıyı hayal etmek</a:t>
            </a:r>
          </a:p>
          <a:p>
            <a:r>
              <a:rPr lang="tr-TR" dirty="0" smtClean="0"/>
              <a:t>Güzel günlerde yapılacaklar veya salgın sonrası yapmak istediklerinin listesini oluşturmak/ resmini çizmek ve öncelik sırasına göre duvara asmak</a:t>
            </a:r>
          </a:p>
          <a:p>
            <a:r>
              <a:rPr lang="tr-TR" dirty="0" smtClean="0"/>
              <a:t>Birlikte virüsün komik veya saçma hale getirilmiş resimlerini </a:t>
            </a:r>
            <a:r>
              <a:rPr lang="tr-TR" dirty="0" smtClean="0"/>
              <a:t>yapmak (somutlaştıracağı için anlaması kolaylaşacak)</a:t>
            </a:r>
            <a:endParaRPr lang="tr-TR" dirty="0" smtClean="0"/>
          </a:p>
          <a:p>
            <a:pPr>
              <a:buNone/>
            </a:pPr>
            <a:r>
              <a:rPr lang="tr-TR" dirty="0" smtClean="0"/>
              <a:t>    Bu </a:t>
            </a:r>
            <a:r>
              <a:rPr lang="tr-TR" dirty="0" smtClean="0"/>
              <a:t>resmi buruşturup çıkmaması için gizli bir yere saklamak veya yırtıp çöpe atmak </a:t>
            </a:r>
            <a:r>
              <a:rPr lang="tr-TR" dirty="0" smtClean="0"/>
              <a:t>(korkusunu somutlaştırmış </a:t>
            </a:r>
            <a:r>
              <a:rPr lang="tr-TR" dirty="0" smtClean="0"/>
              <a:t>olduk)</a:t>
            </a:r>
          </a:p>
          <a:p>
            <a:endParaRPr lang="tr-TR" dirty="0"/>
          </a:p>
        </p:txBody>
      </p:sp>
      <p:pic>
        <p:nvPicPr>
          <p:cNvPr id="35842" name="Picture 2" descr="Komik çizimler kümesi — Stok Vektör"/>
          <p:cNvPicPr>
            <a:picLocks noChangeAspect="1" noChangeArrowheads="1"/>
          </p:cNvPicPr>
          <p:nvPr/>
        </p:nvPicPr>
        <p:blipFill>
          <a:blip r:embed="rId2"/>
          <a:srcRect/>
          <a:stretch>
            <a:fillRect/>
          </a:stretch>
        </p:blipFill>
        <p:spPr bwMode="auto">
          <a:xfrm>
            <a:off x="5143504" y="1"/>
            <a:ext cx="4000496" cy="292893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785926"/>
            <a:ext cx="5186370" cy="1143000"/>
          </a:xfrm>
        </p:spPr>
        <p:txBody>
          <a:bodyPr>
            <a:normAutofit fontScale="90000"/>
          </a:bodyPr>
          <a:lstStyle/>
          <a:p>
            <a:r>
              <a:rPr lang="tr-TR" dirty="0" smtClean="0"/>
              <a:t>DUYGULAR İFADE EDİLDİKÇE YARATTIKLARI YÜK AZALIR</a:t>
            </a:r>
            <a:endParaRPr lang="tr-TR" dirty="0"/>
          </a:p>
        </p:txBody>
      </p:sp>
      <p:sp>
        <p:nvSpPr>
          <p:cNvPr id="3" name="2 İçerik Yer Tutucusu"/>
          <p:cNvSpPr>
            <a:spLocks noGrp="1"/>
          </p:cNvSpPr>
          <p:nvPr>
            <p:ph idx="1"/>
          </p:nvPr>
        </p:nvSpPr>
        <p:spPr>
          <a:xfrm>
            <a:off x="0" y="3714728"/>
            <a:ext cx="7472386" cy="3143272"/>
          </a:xfrm>
        </p:spPr>
        <p:txBody>
          <a:bodyPr/>
          <a:lstStyle/>
          <a:p>
            <a:r>
              <a:rPr lang="tr-TR" dirty="0" smtClean="0"/>
              <a:t>Özlediği arkadaşları ya da aile üyeleri için, birlikte bir kartpostal hazırlayabilirsiniz</a:t>
            </a:r>
          </a:p>
          <a:p>
            <a:r>
              <a:rPr lang="tr-TR" dirty="0" smtClean="0"/>
              <a:t>Duygularını anlatan eski fotoğraflarla kolaj çalışması yapabilirsiniz</a:t>
            </a:r>
          </a:p>
          <a:p>
            <a:r>
              <a:rPr lang="tr-TR" dirty="0" smtClean="0"/>
              <a:t>Diğer insanlarla bağlarını koruyup güçlendirmesine yardım edin (görüntülü konuşma vb yöntemler)</a:t>
            </a:r>
            <a:endParaRPr lang="tr-TR" dirty="0"/>
          </a:p>
        </p:txBody>
      </p:sp>
      <p:pic>
        <p:nvPicPr>
          <p:cNvPr id="4098" name="Picture 2" descr="Yaşlı çiftle video görüşmesi. Ebeveynler evde kalıp arkadaşlarıyla ya da çocuklarıyla konuşurlar. Büyükannem ve büyükbabamla video konferansı. Emekli ebeveynler torunlarıyla diyalog kurar. Cep telefonuyla aile sohbeti. — Stok Vektör"/>
          <p:cNvPicPr>
            <a:picLocks noChangeAspect="1" noChangeArrowheads="1"/>
          </p:cNvPicPr>
          <p:nvPr/>
        </p:nvPicPr>
        <p:blipFill>
          <a:blip r:embed="rId2"/>
          <a:srcRect/>
          <a:stretch>
            <a:fillRect/>
          </a:stretch>
        </p:blipFill>
        <p:spPr bwMode="auto">
          <a:xfrm>
            <a:off x="5357818" y="0"/>
            <a:ext cx="3786182" cy="378618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1857364"/>
            <a:ext cx="4329114" cy="1143000"/>
          </a:xfrm>
        </p:spPr>
        <p:txBody>
          <a:bodyPr>
            <a:normAutofit fontScale="90000"/>
          </a:bodyPr>
          <a:lstStyle/>
          <a:p>
            <a:r>
              <a:rPr lang="tr-TR" dirty="0" smtClean="0"/>
              <a:t>DÜŞÜNCELERİNİ TEMİZ TUTMAYA ÇALIŞIN</a:t>
            </a:r>
            <a:endParaRPr lang="tr-TR" dirty="0"/>
          </a:p>
        </p:txBody>
      </p:sp>
      <p:sp>
        <p:nvSpPr>
          <p:cNvPr id="3" name="2 İçerik Yer Tutucusu"/>
          <p:cNvSpPr>
            <a:spLocks noGrp="1"/>
          </p:cNvSpPr>
          <p:nvPr>
            <p:ph idx="1"/>
          </p:nvPr>
        </p:nvSpPr>
        <p:spPr>
          <a:xfrm>
            <a:off x="0" y="3143224"/>
            <a:ext cx="7715272" cy="3714776"/>
          </a:xfrm>
        </p:spPr>
        <p:txBody>
          <a:bodyPr>
            <a:normAutofit fontScale="92500"/>
          </a:bodyPr>
          <a:lstStyle/>
          <a:p>
            <a:r>
              <a:rPr lang="tr-TR" sz="2400" i="1" dirty="0" smtClean="0">
                <a:solidFill>
                  <a:srgbClr val="FF0000"/>
                </a:solidFill>
              </a:rPr>
              <a:t>“Balkona bile çıksam virüs bulaşabilir.”</a:t>
            </a:r>
          </a:p>
          <a:p>
            <a:r>
              <a:rPr lang="tr-TR" sz="2400" i="1" dirty="0" smtClean="0">
                <a:solidFill>
                  <a:srgbClr val="FF0000"/>
                </a:solidFill>
              </a:rPr>
              <a:t>“Bu salgın hiç bitmeyecek.”</a:t>
            </a:r>
          </a:p>
          <a:p>
            <a:r>
              <a:rPr lang="tr-TR" sz="2400" i="1" dirty="0" smtClean="0">
                <a:solidFill>
                  <a:srgbClr val="FF0000"/>
                </a:solidFill>
              </a:rPr>
              <a:t>“Asla eski hayatımıza dönemeyeceğiz.”</a:t>
            </a:r>
          </a:p>
          <a:p>
            <a:endParaRPr lang="tr-TR" sz="2400" dirty="0" smtClean="0"/>
          </a:p>
          <a:p>
            <a:r>
              <a:rPr lang="tr-TR" sz="2400" dirty="0" smtClean="0"/>
              <a:t>Gibi çarptırılmış düşünceler çaresizliğe sürükler ve kaygıyı arttırır.</a:t>
            </a:r>
          </a:p>
          <a:p>
            <a:r>
              <a:rPr lang="tr-TR" sz="2400" dirty="0" smtClean="0"/>
              <a:t>Çocuklarınızın sosyal medyadan, haberlerden ya da kulak misafiri oldukları konuşmalardan ne tür düşüncelere maruz kaldıkları konusunda uyanık olmalısınız.</a:t>
            </a:r>
            <a:endParaRPr lang="tr-TR" sz="2400" dirty="0"/>
          </a:p>
        </p:txBody>
      </p:sp>
      <p:pic>
        <p:nvPicPr>
          <p:cNvPr id="3074" name="Picture 2" descr="El çizmek rakamlar ile konuşma balonları — Stok Vektör"/>
          <p:cNvPicPr>
            <a:picLocks noChangeAspect="1" noChangeArrowheads="1"/>
          </p:cNvPicPr>
          <p:nvPr/>
        </p:nvPicPr>
        <p:blipFill>
          <a:blip r:embed="rId2"/>
          <a:srcRect/>
          <a:stretch>
            <a:fillRect/>
          </a:stretch>
        </p:blipFill>
        <p:spPr bwMode="auto">
          <a:xfrm>
            <a:off x="5643570" y="0"/>
            <a:ext cx="3500430" cy="350043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428604"/>
            <a:ext cx="8229600" cy="1143000"/>
          </a:xfrm>
        </p:spPr>
        <p:txBody>
          <a:bodyPr/>
          <a:lstStyle/>
          <a:p>
            <a:r>
              <a:rPr lang="tr-TR" dirty="0" smtClean="0"/>
              <a:t>KAYGI EGZERSİZLERİ</a:t>
            </a:r>
            <a:endParaRPr lang="tr-TR" dirty="0"/>
          </a:p>
        </p:txBody>
      </p:sp>
      <p:sp>
        <p:nvSpPr>
          <p:cNvPr id="3" name="2 İçerik Yer Tutucusu"/>
          <p:cNvSpPr>
            <a:spLocks noGrp="1"/>
          </p:cNvSpPr>
          <p:nvPr>
            <p:ph idx="1"/>
          </p:nvPr>
        </p:nvSpPr>
        <p:spPr>
          <a:xfrm>
            <a:off x="0" y="1935480"/>
            <a:ext cx="6357950" cy="4708230"/>
          </a:xfrm>
        </p:spPr>
        <p:txBody>
          <a:bodyPr>
            <a:normAutofit fontScale="92500" lnSpcReduction="10000"/>
          </a:bodyPr>
          <a:lstStyle/>
          <a:p>
            <a:r>
              <a:rPr lang="tr-TR" dirty="0" err="1" smtClean="0"/>
              <a:t>Peluş</a:t>
            </a:r>
            <a:r>
              <a:rPr lang="tr-TR" dirty="0" smtClean="0"/>
              <a:t> oyuncağa dokunma</a:t>
            </a:r>
          </a:p>
          <a:p>
            <a:r>
              <a:rPr lang="tr-TR" dirty="0" smtClean="0"/>
              <a:t>Nefes egzersizleri ( 5-5-5 </a:t>
            </a:r>
          </a:p>
          <a:p>
            <a:pPr>
              <a:buNone/>
            </a:pPr>
            <a:r>
              <a:rPr lang="tr-TR" dirty="0" smtClean="0"/>
              <a:t>    5 adımda al, 5 adımda içinde tut, 5 adımda nefes ver)</a:t>
            </a:r>
          </a:p>
          <a:p>
            <a:r>
              <a:rPr lang="tr-TR" dirty="0" smtClean="0"/>
              <a:t> duvarı itip, sonra serbest bırakmak</a:t>
            </a:r>
          </a:p>
          <a:p>
            <a:r>
              <a:rPr lang="tr-TR" dirty="0" smtClean="0"/>
              <a:t>Yumrukları sıkıp bırakmak</a:t>
            </a:r>
          </a:p>
          <a:p>
            <a:r>
              <a:rPr lang="tr-TR" dirty="0" smtClean="0"/>
              <a:t>Yatakta, yerde uzanıp nefes alıp verirken karnını şişirip alçalt, </a:t>
            </a:r>
            <a:r>
              <a:rPr lang="tr-TR" i="1" dirty="0" smtClean="0">
                <a:solidFill>
                  <a:schemeClr val="accent4"/>
                </a:solidFill>
              </a:rPr>
              <a:t>“Karnının içinde balon var. Sen nefes alınca şişiyor, sen nefes verince sönüyor.” (</a:t>
            </a:r>
            <a:r>
              <a:rPr lang="tr-TR" i="1" dirty="0" smtClean="0"/>
              <a:t>diyafram nefesini öğreniyor</a:t>
            </a:r>
            <a:r>
              <a:rPr lang="tr-TR" i="1" dirty="0" smtClean="0">
                <a:solidFill>
                  <a:schemeClr val="accent4"/>
                </a:solidFill>
              </a:rPr>
              <a:t>)</a:t>
            </a:r>
          </a:p>
          <a:p>
            <a:r>
              <a:rPr lang="tr-TR" dirty="0" smtClean="0"/>
              <a:t>Elini göğsüne koyup, göğsünü sabit tutup karnını şişirip alçaltmak</a:t>
            </a:r>
          </a:p>
          <a:p>
            <a:pPr>
              <a:buNone/>
            </a:pPr>
            <a:endParaRPr lang="tr-TR" dirty="0" smtClean="0"/>
          </a:p>
          <a:p>
            <a:pPr>
              <a:buNone/>
            </a:pPr>
            <a:endParaRPr lang="tr-TR" dirty="0" smtClean="0"/>
          </a:p>
        </p:txBody>
      </p:sp>
      <p:pic>
        <p:nvPicPr>
          <p:cNvPr id="11266" name="Picture 2" descr="Oyuncak ayı ve kalp ile küçük kız. vektör çizim — Stok Vektör"/>
          <p:cNvPicPr>
            <a:picLocks noChangeAspect="1" noChangeArrowheads="1"/>
          </p:cNvPicPr>
          <p:nvPr/>
        </p:nvPicPr>
        <p:blipFill>
          <a:blip r:embed="rId2"/>
          <a:srcRect/>
          <a:stretch>
            <a:fillRect/>
          </a:stretch>
        </p:blipFill>
        <p:spPr bwMode="auto">
          <a:xfrm>
            <a:off x="6416854" y="0"/>
            <a:ext cx="2727146" cy="3214710"/>
          </a:xfrm>
          <a:prstGeom prst="rect">
            <a:avLst/>
          </a:prstGeom>
          <a:noFill/>
        </p:spPr>
      </p:pic>
      <p:pic>
        <p:nvPicPr>
          <p:cNvPr id="11268" name="Picture 4" descr="pembe elbise bir açık kahverengi saçlı kız iki eylem karikatür nefes ve barış jest dışarı nefes, arka plan üzerinde iki açık mavi bulut, tüm pastel renk"/>
          <p:cNvPicPr>
            <a:picLocks noChangeAspect="1" noChangeArrowheads="1"/>
          </p:cNvPicPr>
          <p:nvPr/>
        </p:nvPicPr>
        <p:blipFill>
          <a:blip r:embed="rId3"/>
          <a:srcRect/>
          <a:stretch>
            <a:fillRect/>
          </a:stretch>
        </p:blipFill>
        <p:spPr bwMode="auto">
          <a:xfrm>
            <a:off x="6215075" y="4429131"/>
            <a:ext cx="2928926" cy="236266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285860"/>
            <a:ext cx="4357718" cy="1143000"/>
          </a:xfrm>
        </p:spPr>
        <p:txBody>
          <a:bodyPr>
            <a:normAutofit fontScale="90000"/>
          </a:bodyPr>
          <a:lstStyle/>
          <a:p>
            <a:r>
              <a:rPr lang="tr-TR" dirty="0" smtClean="0"/>
              <a:t>FİZİKSEL </a:t>
            </a:r>
            <a:r>
              <a:rPr lang="tr-TR" dirty="0" smtClean="0"/>
              <a:t/>
            </a:r>
            <a:br>
              <a:rPr lang="tr-TR" dirty="0" smtClean="0"/>
            </a:br>
            <a:r>
              <a:rPr lang="tr-TR" dirty="0" smtClean="0"/>
              <a:t>EGZERSİZ </a:t>
            </a:r>
            <a:br>
              <a:rPr lang="tr-TR" dirty="0" smtClean="0"/>
            </a:br>
            <a:r>
              <a:rPr lang="tr-TR" dirty="0" smtClean="0"/>
              <a:t>YAPIN</a:t>
            </a:r>
            <a:endParaRPr lang="tr-TR" dirty="0"/>
          </a:p>
        </p:txBody>
      </p:sp>
      <p:sp>
        <p:nvSpPr>
          <p:cNvPr id="3" name="2 İçerik Yer Tutucusu"/>
          <p:cNvSpPr>
            <a:spLocks noGrp="1"/>
          </p:cNvSpPr>
          <p:nvPr>
            <p:ph idx="1"/>
          </p:nvPr>
        </p:nvSpPr>
        <p:spPr>
          <a:xfrm>
            <a:off x="0" y="2935588"/>
            <a:ext cx="6143636" cy="3922412"/>
          </a:xfrm>
        </p:spPr>
        <p:txBody>
          <a:bodyPr>
            <a:normAutofit lnSpcReduction="10000"/>
          </a:bodyPr>
          <a:lstStyle/>
          <a:p>
            <a:r>
              <a:rPr lang="tr-TR" dirty="0" smtClean="0"/>
              <a:t>Hareket etmek kaygıyı azaltır</a:t>
            </a:r>
          </a:p>
          <a:p>
            <a:r>
              <a:rPr lang="tr-TR" dirty="0" smtClean="0"/>
              <a:t>Evde dans edebilir, şarkı söyleyebilir, yoga yapabilirsiniz</a:t>
            </a:r>
          </a:p>
          <a:p>
            <a:r>
              <a:rPr lang="tr-TR" dirty="0" smtClean="0"/>
              <a:t>Spor  ve </a:t>
            </a:r>
            <a:r>
              <a:rPr lang="tr-TR" dirty="0" smtClean="0"/>
              <a:t>nefes egzersizleri</a:t>
            </a:r>
          </a:p>
          <a:p>
            <a:r>
              <a:rPr lang="tr-TR" dirty="0" smtClean="0"/>
              <a:t>Birkaç balonu havaya atın yere düşmemesi için koşsun</a:t>
            </a:r>
          </a:p>
          <a:p>
            <a:r>
              <a:rPr lang="tr-TR" dirty="0" smtClean="0"/>
              <a:t>Sen şu hareketi yapabilir misin gibi </a:t>
            </a:r>
            <a:r>
              <a:rPr lang="tr-TR" dirty="0" smtClean="0"/>
              <a:t>hareketli ve enerjisini boşaltacak oyunlar</a:t>
            </a:r>
            <a:endParaRPr lang="tr-TR" dirty="0" smtClean="0"/>
          </a:p>
          <a:p>
            <a:endParaRPr lang="tr-TR" dirty="0"/>
          </a:p>
        </p:txBody>
      </p:sp>
      <p:pic>
        <p:nvPicPr>
          <p:cNvPr id="34820" name="Picture 4" descr="Yoga Poz Veren Küçük Erkek ve Kız Derin Vektör Resimleri Seti — Stok Vektör"/>
          <p:cNvPicPr>
            <a:picLocks noChangeAspect="1" noChangeArrowheads="1"/>
          </p:cNvPicPr>
          <p:nvPr/>
        </p:nvPicPr>
        <p:blipFill>
          <a:blip r:embed="rId2"/>
          <a:srcRect/>
          <a:stretch>
            <a:fillRect/>
          </a:stretch>
        </p:blipFill>
        <p:spPr bwMode="auto">
          <a:xfrm>
            <a:off x="4000496" y="1"/>
            <a:ext cx="5143504" cy="2928934"/>
          </a:xfrm>
          <a:prstGeom prst="rect">
            <a:avLst/>
          </a:prstGeom>
          <a:noFill/>
        </p:spPr>
      </p:pic>
      <p:pic>
        <p:nvPicPr>
          <p:cNvPr id="34822" name="Picture 6" descr="Yeşil balonlu komik çocuk — Stok Vektör"/>
          <p:cNvPicPr>
            <a:picLocks noChangeAspect="1" noChangeArrowheads="1"/>
          </p:cNvPicPr>
          <p:nvPr/>
        </p:nvPicPr>
        <p:blipFill>
          <a:blip r:embed="rId3"/>
          <a:srcRect/>
          <a:stretch>
            <a:fillRect/>
          </a:stretch>
        </p:blipFill>
        <p:spPr bwMode="auto">
          <a:xfrm>
            <a:off x="6000761" y="3143248"/>
            <a:ext cx="3089218" cy="357187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UYKU HİJYENİ</a:t>
            </a:r>
            <a:endParaRPr lang="tr-TR" dirty="0"/>
          </a:p>
        </p:txBody>
      </p:sp>
      <p:sp>
        <p:nvSpPr>
          <p:cNvPr id="3" name="2 İçerik Yer Tutucusu"/>
          <p:cNvSpPr>
            <a:spLocks noGrp="1"/>
          </p:cNvSpPr>
          <p:nvPr>
            <p:ph idx="1"/>
          </p:nvPr>
        </p:nvSpPr>
        <p:spPr>
          <a:xfrm>
            <a:off x="428596" y="2143116"/>
            <a:ext cx="8229600" cy="4389120"/>
          </a:xfrm>
        </p:spPr>
        <p:txBody>
          <a:bodyPr/>
          <a:lstStyle/>
          <a:p>
            <a:r>
              <a:rPr lang="tr-TR" dirty="0" smtClean="0"/>
              <a:t>Sabah veya öğleden sonra egzersiz yapabilir (hareket edip gün içinde yorulmak akşam uykuya geçişi kolaylaştırır)</a:t>
            </a:r>
          </a:p>
          <a:p>
            <a:r>
              <a:rPr lang="tr-TR" dirty="0" smtClean="0"/>
              <a:t>Yatmadan önce veya akşam saatlerinde egzersiz yapmak uykuya dalışı zorlaştırır</a:t>
            </a:r>
          </a:p>
          <a:p>
            <a:r>
              <a:rPr lang="tr-TR" dirty="0" smtClean="0"/>
              <a:t>Geç saatte yemek yemekten </a:t>
            </a:r>
            <a:r>
              <a:rPr lang="tr-TR" dirty="0" smtClean="0"/>
              <a:t>kaçınmak gerekir</a:t>
            </a:r>
            <a:endParaRPr lang="tr-TR" dirty="0" smtClean="0"/>
          </a:p>
          <a:p>
            <a:r>
              <a:rPr lang="tr-TR" dirty="0" smtClean="0"/>
              <a:t>Uyumadan en az 1 saat önce teknolojiden uzak durmak</a:t>
            </a:r>
          </a:p>
          <a:p>
            <a:r>
              <a:rPr lang="tr-TR" dirty="0" smtClean="0"/>
              <a:t>Uyku düzenini korumaya çalışmak ( 1 günlük geç yatmak, ya da az uyumak konusunda esneklik sağlanabilir)</a:t>
            </a:r>
          </a:p>
          <a:p>
            <a:endParaRPr lang="tr-TR" dirty="0"/>
          </a:p>
        </p:txBody>
      </p:sp>
      <p:pic>
        <p:nvPicPr>
          <p:cNvPr id="4098" name="Picture 2" descr="C:\Users\Win7\Desktop\stock-vector-a-little-boy-sleeping-on-tonight-dreams-good-night-and-sweet-dreams-he-wake-up-in-the-morning-639982801.jpg"/>
          <p:cNvPicPr>
            <a:picLocks noChangeAspect="1" noChangeArrowheads="1"/>
          </p:cNvPicPr>
          <p:nvPr/>
        </p:nvPicPr>
        <p:blipFill>
          <a:blip r:embed="rId2" cstate="print"/>
          <a:srcRect/>
          <a:stretch>
            <a:fillRect/>
          </a:stretch>
        </p:blipFill>
        <p:spPr bwMode="auto">
          <a:xfrm>
            <a:off x="4643438" y="1"/>
            <a:ext cx="4500562" cy="207167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ÇOCUĞUNUZLA SOHBET EDİN</a:t>
            </a:r>
            <a:endParaRPr lang="tr-TR" dirty="0"/>
          </a:p>
        </p:txBody>
      </p:sp>
      <p:sp>
        <p:nvSpPr>
          <p:cNvPr id="3" name="2 İçerik Yer Tutucusu"/>
          <p:cNvSpPr>
            <a:spLocks noGrp="1"/>
          </p:cNvSpPr>
          <p:nvPr>
            <p:ph idx="1"/>
          </p:nvPr>
        </p:nvSpPr>
        <p:spPr>
          <a:xfrm>
            <a:off x="457200" y="1935480"/>
            <a:ext cx="8229600" cy="4636792"/>
          </a:xfrm>
        </p:spPr>
        <p:txBody>
          <a:bodyPr>
            <a:normAutofit lnSpcReduction="10000"/>
          </a:bodyPr>
          <a:lstStyle/>
          <a:p>
            <a:pPr>
              <a:buNone/>
            </a:pPr>
            <a:r>
              <a:rPr lang="tr-TR" dirty="0" smtClean="0"/>
              <a:t> Sohbet başlatma </a:t>
            </a:r>
            <a:r>
              <a:rPr lang="tr-TR" dirty="0" smtClean="0"/>
              <a:t>önerileri:</a:t>
            </a:r>
            <a:endParaRPr lang="tr-TR" dirty="0" smtClean="0"/>
          </a:p>
          <a:p>
            <a:pPr>
              <a:buFontTx/>
              <a:buChar char="-"/>
            </a:pPr>
            <a:r>
              <a:rPr lang="tr-TR" dirty="0" smtClean="0"/>
              <a:t>Kendini bir hayvana benzetsen hangi hayvan olurdun?</a:t>
            </a:r>
          </a:p>
          <a:p>
            <a:pPr>
              <a:buFontTx/>
              <a:buChar char="-"/>
            </a:pPr>
            <a:r>
              <a:rPr lang="tr-TR" dirty="0" smtClean="0"/>
              <a:t>Kendin hakkında en çok sevdiğin şey?</a:t>
            </a:r>
          </a:p>
          <a:p>
            <a:pPr>
              <a:buFontTx/>
              <a:buChar char="-"/>
            </a:pPr>
            <a:r>
              <a:rPr lang="tr-TR" dirty="0" smtClean="0"/>
              <a:t>En sevdiğin süper kahraman/çizgi film karakteri/film karakteri?</a:t>
            </a:r>
          </a:p>
          <a:p>
            <a:pPr>
              <a:buFontTx/>
              <a:buChar char="-"/>
            </a:pPr>
            <a:r>
              <a:rPr lang="tr-TR" dirty="0" smtClean="0"/>
              <a:t>Ünlü biriyle sohbet etme şansın olsa kimi seçerdin?</a:t>
            </a:r>
          </a:p>
          <a:p>
            <a:pPr>
              <a:buFontTx/>
              <a:buChar char="-"/>
            </a:pPr>
            <a:r>
              <a:rPr lang="tr-TR" dirty="0" smtClean="0"/>
              <a:t>Sence bizim ailemizi biri </a:t>
            </a:r>
            <a:r>
              <a:rPr lang="tr-TR" dirty="0" smtClean="0"/>
              <a:t>dışarıdan </a:t>
            </a:r>
            <a:r>
              <a:rPr lang="tr-TR" dirty="0" smtClean="0"/>
              <a:t>görse nasıl anlatır?</a:t>
            </a:r>
          </a:p>
          <a:p>
            <a:pPr>
              <a:buFontTx/>
              <a:buChar char="-"/>
            </a:pPr>
            <a:r>
              <a:rPr lang="tr-TR" dirty="0" smtClean="0"/>
              <a:t>Bir renk icat etsen adını ne koyardın</a:t>
            </a:r>
            <a:r>
              <a:rPr lang="tr-TR" dirty="0" smtClean="0"/>
              <a:t>?</a:t>
            </a:r>
          </a:p>
          <a:p>
            <a:pPr>
              <a:buFontTx/>
              <a:buChar char="-"/>
            </a:pPr>
            <a:r>
              <a:rPr lang="tr-TR" dirty="0" smtClean="0"/>
              <a:t>Bir süper gücün olsa ne olsun isterdin?</a:t>
            </a:r>
          </a:p>
          <a:p>
            <a:pPr>
              <a:buFontTx/>
              <a:buChar char="-"/>
            </a:pPr>
            <a:r>
              <a:rPr lang="tr-TR" dirty="0" smtClean="0"/>
              <a:t>Bir evcil hayvanın olsa adını ne koyardın?</a:t>
            </a:r>
          </a:p>
          <a:p>
            <a:pPr>
              <a:buFontTx/>
              <a:buChar char="-"/>
            </a:pPr>
            <a:endParaRPr lang="tr-TR" dirty="0" smtClean="0"/>
          </a:p>
          <a:p>
            <a:pPr>
              <a:buFontTx/>
              <a:buChar char="-"/>
            </a:pP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14290"/>
            <a:ext cx="8229600" cy="1143000"/>
          </a:xfrm>
        </p:spPr>
        <p:txBody>
          <a:bodyPr>
            <a:normAutofit fontScale="90000"/>
          </a:bodyPr>
          <a:lstStyle/>
          <a:p>
            <a:r>
              <a:rPr lang="tr-TR" dirty="0" smtClean="0"/>
              <a:t>KÜÇÜK HEDEFLER BELİRLEYEREK AKTİF KALMASINI SAĞLAYALIM</a:t>
            </a:r>
            <a:endParaRPr lang="tr-TR" dirty="0"/>
          </a:p>
        </p:txBody>
      </p:sp>
      <p:sp>
        <p:nvSpPr>
          <p:cNvPr id="3" name="2 İçerik Yer Tutucusu"/>
          <p:cNvSpPr>
            <a:spLocks noGrp="1"/>
          </p:cNvSpPr>
          <p:nvPr>
            <p:ph idx="1"/>
          </p:nvPr>
        </p:nvSpPr>
        <p:spPr>
          <a:xfrm>
            <a:off x="0" y="2468880"/>
            <a:ext cx="8229600" cy="4389120"/>
          </a:xfrm>
        </p:spPr>
        <p:txBody>
          <a:bodyPr/>
          <a:lstStyle/>
          <a:p>
            <a:r>
              <a:rPr lang="tr-TR" dirty="0" smtClean="0"/>
              <a:t>Yemek yapmayı öğrenmek</a:t>
            </a:r>
          </a:p>
          <a:p>
            <a:r>
              <a:rPr lang="tr-TR" dirty="0" smtClean="0"/>
              <a:t>Fıkra/tekerleme ezberlemek</a:t>
            </a:r>
          </a:p>
          <a:p>
            <a:r>
              <a:rPr lang="tr-TR" dirty="0" smtClean="0"/>
              <a:t>Haftada belli sayıda kitap okumak</a:t>
            </a:r>
          </a:p>
          <a:p>
            <a:r>
              <a:rPr lang="tr-TR" dirty="0" smtClean="0"/>
              <a:t>Her </a:t>
            </a:r>
            <a:r>
              <a:rPr lang="tr-TR" dirty="0" smtClean="0"/>
              <a:t>gün </a:t>
            </a:r>
            <a:r>
              <a:rPr lang="tr-TR" dirty="0" smtClean="0"/>
              <a:t>yeni bir deyim/atasözü/İngilizce </a:t>
            </a:r>
            <a:r>
              <a:rPr lang="tr-TR" dirty="0" smtClean="0"/>
              <a:t>veya başka bir dilde bir kelime </a:t>
            </a:r>
            <a:r>
              <a:rPr lang="tr-TR" dirty="0" smtClean="0"/>
              <a:t>öğrenmek</a:t>
            </a:r>
          </a:p>
          <a:p>
            <a:r>
              <a:rPr lang="tr-TR" dirty="0" smtClean="0"/>
              <a:t>Birlikte </a:t>
            </a:r>
            <a:r>
              <a:rPr lang="tr-TR" dirty="0" smtClean="0"/>
              <a:t>bir tohum ekmek, </a:t>
            </a:r>
            <a:r>
              <a:rPr lang="tr-TR" dirty="0" smtClean="0"/>
              <a:t>yetiştirmek</a:t>
            </a:r>
            <a:endParaRPr lang="tr-TR" dirty="0" smtClean="0"/>
          </a:p>
          <a:p>
            <a:r>
              <a:rPr lang="tr-TR" dirty="0" smtClean="0"/>
              <a:t>Çiçek sulamak</a:t>
            </a:r>
          </a:p>
          <a:p>
            <a:r>
              <a:rPr lang="tr-TR" dirty="0" smtClean="0"/>
              <a:t>Bahçe işleri ile ilgilenmek</a:t>
            </a:r>
          </a:p>
          <a:p>
            <a:r>
              <a:rPr lang="tr-TR" dirty="0" smtClean="0"/>
              <a:t>Evdeki tamir işlerine yardımcı olmak </a:t>
            </a:r>
            <a:endParaRPr lang="tr-TR" dirty="0"/>
          </a:p>
        </p:txBody>
      </p:sp>
      <p:pic>
        <p:nvPicPr>
          <p:cNvPr id="31746" name="Picture 2" descr="Kız sulama çiçekler — Stok Vektör"/>
          <p:cNvPicPr>
            <a:picLocks noChangeAspect="1" noChangeArrowheads="1"/>
          </p:cNvPicPr>
          <p:nvPr/>
        </p:nvPicPr>
        <p:blipFill>
          <a:blip r:embed="rId2"/>
          <a:srcRect/>
          <a:stretch>
            <a:fillRect/>
          </a:stretch>
        </p:blipFill>
        <p:spPr bwMode="auto">
          <a:xfrm>
            <a:off x="6244688" y="1214422"/>
            <a:ext cx="2899312" cy="2643206"/>
          </a:xfrm>
          <a:prstGeom prst="rect">
            <a:avLst/>
          </a:prstGeom>
          <a:noFill/>
        </p:spPr>
      </p:pic>
      <p:pic>
        <p:nvPicPr>
          <p:cNvPr id="31748" name="Picture 4" descr="Çocuk iken kitap okuma oturma tasarım için yığın kitap diğer karikatür — Stok Vektör"/>
          <p:cNvPicPr>
            <a:picLocks noChangeAspect="1" noChangeArrowheads="1"/>
          </p:cNvPicPr>
          <p:nvPr/>
        </p:nvPicPr>
        <p:blipFill>
          <a:blip r:embed="rId3"/>
          <a:srcRect/>
          <a:stretch>
            <a:fillRect/>
          </a:stretch>
        </p:blipFill>
        <p:spPr bwMode="auto">
          <a:xfrm>
            <a:off x="6858016" y="4476737"/>
            <a:ext cx="2032011" cy="238126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Değişim hakkında konuşun</a:t>
            </a:r>
            <a:endParaRPr lang="tr-TR" dirty="0"/>
          </a:p>
        </p:txBody>
      </p:sp>
      <p:sp>
        <p:nvSpPr>
          <p:cNvPr id="3" name="2 İçerik Yer Tutucusu"/>
          <p:cNvSpPr>
            <a:spLocks noGrp="1"/>
          </p:cNvSpPr>
          <p:nvPr>
            <p:ph idx="1"/>
          </p:nvPr>
        </p:nvSpPr>
        <p:spPr/>
        <p:txBody>
          <a:bodyPr/>
          <a:lstStyle/>
          <a:p>
            <a:r>
              <a:rPr lang="tr-TR" dirty="0" smtClean="0"/>
              <a:t>Çocuğunuzla hayatınızda ve kendisinde nelerin değiştiğine dair konuşun</a:t>
            </a:r>
          </a:p>
          <a:p>
            <a:r>
              <a:rPr lang="tr-TR" dirty="0" smtClean="0"/>
              <a:t>Değişimin hayatın bir parçası olduğunu anlamasına yardımcı olun</a:t>
            </a:r>
          </a:p>
          <a:p>
            <a:endParaRPr lang="tr-TR" dirty="0"/>
          </a:p>
        </p:txBody>
      </p:sp>
      <p:pic>
        <p:nvPicPr>
          <p:cNvPr id="30722" name="Picture 2" descr="Cartoony yeşil goggle-eyed tırtıl kelebeğe beyaz bir arka plan üzerinde seyir. — Stok Vektör"/>
          <p:cNvPicPr>
            <a:picLocks noChangeAspect="1" noChangeArrowheads="1"/>
          </p:cNvPicPr>
          <p:nvPr/>
        </p:nvPicPr>
        <p:blipFill>
          <a:blip r:embed="rId2"/>
          <a:srcRect/>
          <a:stretch>
            <a:fillRect/>
          </a:stretch>
        </p:blipFill>
        <p:spPr bwMode="auto">
          <a:xfrm>
            <a:off x="142844" y="3714752"/>
            <a:ext cx="4286250" cy="3143248"/>
          </a:xfrm>
          <a:prstGeom prst="rect">
            <a:avLst/>
          </a:prstGeom>
          <a:noFill/>
        </p:spPr>
      </p:pic>
      <p:pic>
        <p:nvPicPr>
          <p:cNvPr id="30724" name="Picture 4" descr="Yaşam döngüsü. — Stok Vektör"/>
          <p:cNvPicPr>
            <a:picLocks noChangeAspect="1" noChangeArrowheads="1"/>
          </p:cNvPicPr>
          <p:nvPr/>
        </p:nvPicPr>
        <p:blipFill>
          <a:blip r:embed="rId3"/>
          <a:srcRect/>
          <a:stretch>
            <a:fillRect/>
          </a:stretch>
        </p:blipFill>
        <p:spPr bwMode="auto">
          <a:xfrm>
            <a:off x="4714876" y="3286124"/>
            <a:ext cx="3714746" cy="34290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57166"/>
            <a:ext cx="8229600" cy="1143000"/>
          </a:xfrm>
        </p:spPr>
        <p:txBody>
          <a:bodyPr/>
          <a:lstStyle/>
          <a:p>
            <a:r>
              <a:rPr lang="tr-TR" dirty="0" smtClean="0"/>
              <a:t>Sofraya birlikte oturun</a:t>
            </a:r>
            <a:endParaRPr lang="tr-TR" dirty="0"/>
          </a:p>
        </p:txBody>
      </p:sp>
      <p:sp>
        <p:nvSpPr>
          <p:cNvPr id="3" name="2 İçerik Yer Tutucusu"/>
          <p:cNvSpPr>
            <a:spLocks noGrp="1"/>
          </p:cNvSpPr>
          <p:nvPr>
            <p:ph idx="1"/>
          </p:nvPr>
        </p:nvSpPr>
        <p:spPr>
          <a:xfrm>
            <a:off x="428596" y="1571612"/>
            <a:ext cx="8229600" cy="4389120"/>
          </a:xfrm>
        </p:spPr>
        <p:txBody>
          <a:bodyPr/>
          <a:lstStyle/>
          <a:p>
            <a:r>
              <a:rPr lang="tr-TR" sz="2400" dirty="0" smtClean="0"/>
              <a:t>Her öğünün birlikte yenmesinin ayrı bir önemi var fakat özellikle akşam yemeğini tüm aile birlikte yemeye özen gösterin</a:t>
            </a:r>
          </a:p>
          <a:p>
            <a:r>
              <a:rPr lang="tr-TR" sz="2400" dirty="0" smtClean="0"/>
              <a:t>Yemek esnasında televizyon kapalı olsun</a:t>
            </a:r>
          </a:p>
          <a:p>
            <a:r>
              <a:rPr lang="tr-TR" sz="2400" dirty="0" smtClean="0"/>
              <a:t>Kimsenin önünde tablet, telefon vs olmasın</a:t>
            </a:r>
          </a:p>
          <a:p>
            <a:r>
              <a:rPr lang="tr-TR" sz="2400" dirty="0" smtClean="0"/>
              <a:t>Ailecek paylaşım yapabileceğiniz bir ortam yaratmaya çalışın</a:t>
            </a:r>
          </a:p>
          <a:p>
            <a:endParaRPr lang="tr-TR" dirty="0" smtClean="0"/>
          </a:p>
        </p:txBody>
      </p:sp>
      <p:pic>
        <p:nvPicPr>
          <p:cNvPr id="14340" name="Picture 4" descr="Aile Yemek yiyorsunuz — Stok Vektör"/>
          <p:cNvPicPr>
            <a:picLocks noChangeAspect="1" noChangeArrowheads="1"/>
          </p:cNvPicPr>
          <p:nvPr/>
        </p:nvPicPr>
        <p:blipFill>
          <a:blip r:embed="rId2"/>
          <a:srcRect/>
          <a:stretch>
            <a:fillRect/>
          </a:stretch>
        </p:blipFill>
        <p:spPr bwMode="auto">
          <a:xfrm>
            <a:off x="1785918" y="4286256"/>
            <a:ext cx="5715000" cy="257174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marL="457200" indent="-457200"/>
            <a:r>
              <a:rPr lang="tr-TR" dirty="0" err="1" smtClean="0"/>
              <a:t>Covid</a:t>
            </a:r>
            <a:r>
              <a:rPr lang="tr-TR" dirty="0" smtClean="0"/>
              <a:t>-19 </a:t>
            </a:r>
            <a:r>
              <a:rPr lang="tr-TR" dirty="0" smtClean="0"/>
              <a:t>Nedir?</a:t>
            </a:r>
            <a:r>
              <a:rPr lang="tr-TR" dirty="0" smtClean="0"/>
              <a:t/>
            </a:r>
            <a:br>
              <a:rPr lang="tr-TR" dirty="0" smtClean="0"/>
            </a:br>
            <a:endParaRPr lang="tr-TR" dirty="0"/>
          </a:p>
        </p:txBody>
      </p:sp>
      <p:sp>
        <p:nvSpPr>
          <p:cNvPr id="3" name="2 İçerik Yer Tutucusu"/>
          <p:cNvSpPr>
            <a:spLocks noGrp="1"/>
          </p:cNvSpPr>
          <p:nvPr>
            <p:ph idx="1"/>
          </p:nvPr>
        </p:nvSpPr>
        <p:spPr>
          <a:xfrm>
            <a:off x="428596" y="2357430"/>
            <a:ext cx="8229600" cy="4357718"/>
          </a:xfrm>
        </p:spPr>
        <p:txBody>
          <a:bodyPr>
            <a:normAutofit/>
          </a:bodyPr>
          <a:lstStyle/>
          <a:p>
            <a:r>
              <a:rPr lang="tr-TR" sz="2400" dirty="0" err="1" smtClean="0"/>
              <a:t>Koronavirüs</a:t>
            </a:r>
            <a:r>
              <a:rPr lang="tr-TR" sz="2400" dirty="0" smtClean="0"/>
              <a:t> bir virüs ailesi.</a:t>
            </a:r>
          </a:p>
          <a:p>
            <a:r>
              <a:rPr lang="tr-TR" sz="2400" dirty="0" smtClean="0"/>
              <a:t>Yeni tip </a:t>
            </a:r>
            <a:r>
              <a:rPr lang="tr-TR" sz="2400" dirty="0" err="1" smtClean="0"/>
              <a:t>koronavirüs</a:t>
            </a:r>
            <a:r>
              <a:rPr lang="tr-TR" sz="2400" dirty="0" smtClean="0"/>
              <a:t> </a:t>
            </a:r>
            <a:r>
              <a:rPr lang="tr-TR" sz="2400" dirty="0" err="1" smtClean="0"/>
              <a:t>Covid</a:t>
            </a:r>
            <a:r>
              <a:rPr lang="tr-TR" sz="2400" dirty="0" smtClean="0"/>
              <a:t>-19 insandan insana bulaşabilen, ciddi önlemler almayı gerektiren tehlikeli bir virüs.</a:t>
            </a:r>
          </a:p>
          <a:p>
            <a:r>
              <a:rPr lang="tr-TR" sz="2400" dirty="0" smtClean="0"/>
              <a:t>İlk vaka ülkemizde 11 Mart 2020’de saptandı.</a:t>
            </a:r>
          </a:p>
          <a:p>
            <a:r>
              <a:rPr lang="tr-TR" sz="2400" dirty="0" smtClean="0"/>
              <a:t>Dünya tarihinde çeşitli salgın hastalıklar tıbbi gelişmeler ışığında kontrol altına alınıp, sonlandırılmış.</a:t>
            </a:r>
          </a:p>
          <a:p>
            <a:r>
              <a:rPr lang="tr-TR" sz="2400" dirty="0" err="1" smtClean="0"/>
              <a:t>Covid</a:t>
            </a:r>
            <a:r>
              <a:rPr lang="tr-TR" sz="2400" dirty="0" smtClean="0"/>
              <a:t>-19’un da çeşitli tıbbi gelişmelerle bir süre sonra kontrol altına alınıp,sonlanacağına inanıyoruz</a:t>
            </a:r>
          </a:p>
          <a:p>
            <a:r>
              <a:rPr lang="tr-TR" sz="2400" dirty="0" smtClean="0"/>
              <a:t>Bu süreçte dikkat etmemiz gereken önlemler </a:t>
            </a:r>
            <a:r>
              <a:rPr lang="tr-TR" sz="2400" b="1" dirty="0" smtClean="0">
                <a:solidFill>
                  <a:srgbClr val="FF0000"/>
                </a:solidFill>
              </a:rPr>
              <a:t>MASKE, SOSYAL MESAFE ve HİJYEN</a:t>
            </a:r>
          </a:p>
          <a:p>
            <a:endParaRPr lang="tr-TR" dirty="0"/>
          </a:p>
        </p:txBody>
      </p:sp>
      <p:pic>
        <p:nvPicPr>
          <p:cNvPr id="53250" name="Picture 2" descr="Covid Hijyen Terfisi Yüz Maskesi Takmak Alkolle Dezenfekte Etmek Ellerini — Stok Vektör"/>
          <p:cNvPicPr>
            <a:picLocks noChangeAspect="1" noChangeArrowheads="1"/>
          </p:cNvPicPr>
          <p:nvPr/>
        </p:nvPicPr>
        <p:blipFill>
          <a:blip r:embed="rId2"/>
          <a:srcRect/>
          <a:stretch>
            <a:fillRect/>
          </a:stretch>
        </p:blipFill>
        <p:spPr bwMode="auto">
          <a:xfrm>
            <a:off x="4643389" y="214290"/>
            <a:ext cx="4500611" cy="2500306"/>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0"/>
            <a:ext cx="8229600" cy="1143000"/>
          </a:xfrm>
        </p:spPr>
        <p:txBody>
          <a:bodyPr/>
          <a:lstStyle/>
          <a:p>
            <a:r>
              <a:rPr lang="tr-TR" dirty="0" smtClean="0"/>
              <a:t>Özel saat uygulaması</a:t>
            </a:r>
            <a:endParaRPr lang="tr-TR" dirty="0"/>
          </a:p>
        </p:txBody>
      </p:sp>
      <p:sp>
        <p:nvSpPr>
          <p:cNvPr id="3" name="2 İçerik Yer Tutucusu"/>
          <p:cNvSpPr>
            <a:spLocks noGrp="1"/>
          </p:cNvSpPr>
          <p:nvPr>
            <p:ph idx="1"/>
          </p:nvPr>
        </p:nvSpPr>
        <p:spPr>
          <a:xfrm>
            <a:off x="214282" y="1214422"/>
            <a:ext cx="8229600" cy="3922412"/>
          </a:xfrm>
        </p:spPr>
        <p:txBody>
          <a:bodyPr>
            <a:normAutofit fontScale="92500" lnSpcReduction="10000"/>
          </a:bodyPr>
          <a:lstStyle/>
          <a:p>
            <a:r>
              <a:rPr lang="tr-TR" dirty="0" smtClean="0"/>
              <a:t>Çocuğun yönlendirdiği bir oyuna 20-30 dk katılın</a:t>
            </a:r>
          </a:p>
          <a:p>
            <a:r>
              <a:rPr lang="tr-TR" dirty="0" smtClean="0"/>
              <a:t>Burada önemli olan oyunu </a:t>
            </a:r>
            <a:r>
              <a:rPr lang="tr-TR" b="1" dirty="0" smtClean="0">
                <a:solidFill>
                  <a:srgbClr val="FF0000"/>
                </a:solidFill>
              </a:rPr>
              <a:t>çocuğun</a:t>
            </a:r>
            <a:r>
              <a:rPr lang="tr-TR" dirty="0" smtClean="0"/>
              <a:t> yönlendirmesi</a:t>
            </a:r>
          </a:p>
          <a:p>
            <a:r>
              <a:rPr lang="tr-TR" dirty="0" smtClean="0"/>
              <a:t>Sizin yapacağınız çocuğunuzun oyununa eşlik ederek uyum sağlama</a:t>
            </a:r>
          </a:p>
          <a:p>
            <a:r>
              <a:rPr lang="tr-TR" dirty="0" smtClean="0"/>
              <a:t>Aklınızda başka bir şey olmasın</a:t>
            </a:r>
          </a:p>
          <a:p>
            <a:r>
              <a:rPr lang="tr-TR" dirty="0" smtClean="0"/>
              <a:t>Gerekirse telefonunuzu kapatın, bu süre zarfında dikkatiniz sadece çocuğunuzda olsun</a:t>
            </a:r>
          </a:p>
          <a:p>
            <a:endParaRPr lang="tr-TR" dirty="0" smtClean="0"/>
          </a:p>
          <a:p>
            <a:pPr algn="ctr">
              <a:buNone/>
            </a:pPr>
            <a:r>
              <a:rPr lang="tr-TR" dirty="0" smtClean="0">
                <a:solidFill>
                  <a:schemeClr val="tx2"/>
                </a:solidFill>
              </a:rPr>
              <a:t>OYUN esnasında çocukla bağ güçlenir, kaygılarını ve  korkularını anlatabilir</a:t>
            </a:r>
          </a:p>
        </p:txBody>
      </p:sp>
      <p:pic>
        <p:nvPicPr>
          <p:cNvPr id="15362" name="Picture 2" descr="Çocukların yaratıcılığı. Oyun odasında oyuncaklarla oynayan anne ve çocuklar. — Stok Vektör"/>
          <p:cNvPicPr>
            <a:picLocks noChangeAspect="1" noChangeArrowheads="1"/>
          </p:cNvPicPr>
          <p:nvPr/>
        </p:nvPicPr>
        <p:blipFill>
          <a:blip r:embed="rId2"/>
          <a:srcRect/>
          <a:stretch>
            <a:fillRect/>
          </a:stretch>
        </p:blipFill>
        <p:spPr bwMode="auto">
          <a:xfrm>
            <a:off x="1357290" y="5072074"/>
            <a:ext cx="6215106" cy="1785926"/>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214422"/>
            <a:ext cx="3714776" cy="1143000"/>
          </a:xfrm>
        </p:spPr>
        <p:txBody>
          <a:bodyPr>
            <a:noAutofit/>
          </a:bodyPr>
          <a:lstStyle/>
          <a:p>
            <a:r>
              <a:rPr lang="tr-TR" sz="3600" dirty="0" smtClean="0"/>
              <a:t>GELECEK İÇİN İYİMSER VE UMUTLU OLMAYI DENEYİN</a:t>
            </a:r>
            <a:endParaRPr lang="tr-TR" sz="3600" dirty="0"/>
          </a:p>
        </p:txBody>
      </p:sp>
      <p:sp>
        <p:nvSpPr>
          <p:cNvPr id="3" name="2 İçerik Yer Tutucusu"/>
          <p:cNvSpPr>
            <a:spLocks noGrp="1"/>
          </p:cNvSpPr>
          <p:nvPr>
            <p:ph idx="1"/>
          </p:nvPr>
        </p:nvSpPr>
        <p:spPr>
          <a:xfrm>
            <a:off x="428596" y="2468880"/>
            <a:ext cx="8229600" cy="4389120"/>
          </a:xfrm>
        </p:spPr>
        <p:txBody>
          <a:bodyPr>
            <a:normAutofit/>
          </a:bodyPr>
          <a:lstStyle/>
          <a:p>
            <a:r>
              <a:rPr lang="tr-TR" sz="2400" dirty="0" smtClean="0"/>
              <a:t>Çocuğunuza geçmişte başa çıktığı zorlukları hatırlatın ( Hastalık,okula başlama, arkadaş edinme, ders, sınav, aile içi sorun vb olabilir. Her çocuk için bireysel olarak başarıyla aştığı bir zorluk vardır.)</a:t>
            </a:r>
          </a:p>
          <a:p>
            <a:r>
              <a:rPr lang="tr-TR" sz="2400" dirty="0" smtClean="0"/>
              <a:t>İçinde bulunduğumuz sürecin de geçici olduğunu ve yine üstesinden gelebileceğimizi söyleyin</a:t>
            </a:r>
          </a:p>
          <a:p>
            <a:r>
              <a:rPr lang="tr-TR" sz="2400" dirty="0" smtClean="0"/>
              <a:t>Olumsuz haberlere çok daldığımızda çocuğunuzla birlikte kendinize iyi gelen bir şey yapabilirsiniz</a:t>
            </a:r>
          </a:p>
          <a:p>
            <a:r>
              <a:rPr lang="tr-TR" sz="2400" dirty="0" smtClean="0"/>
              <a:t>Mizah her zaman en iyi ilaçtır. Birlikte gülmek ve eğlenceli şeyler yapmak sizin ve çocuğunuzun iyi halini arttıracaktır.</a:t>
            </a:r>
            <a:endParaRPr lang="tr-TR" sz="2400" dirty="0"/>
          </a:p>
        </p:txBody>
      </p:sp>
      <p:pic>
        <p:nvPicPr>
          <p:cNvPr id="29698" name="Picture 2" descr="Adam yerde gülmekten rulo — Stok Vektör"/>
          <p:cNvPicPr>
            <a:picLocks noChangeAspect="1" noChangeArrowheads="1"/>
          </p:cNvPicPr>
          <p:nvPr/>
        </p:nvPicPr>
        <p:blipFill>
          <a:blip r:embed="rId2"/>
          <a:srcRect/>
          <a:stretch>
            <a:fillRect/>
          </a:stretch>
        </p:blipFill>
        <p:spPr bwMode="auto">
          <a:xfrm>
            <a:off x="4432704" y="785794"/>
            <a:ext cx="4711296" cy="157163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000240"/>
            <a:ext cx="8229600" cy="1143000"/>
          </a:xfrm>
        </p:spPr>
        <p:txBody>
          <a:bodyPr>
            <a:normAutofit fontScale="90000"/>
          </a:bodyPr>
          <a:lstStyle/>
          <a:p>
            <a:r>
              <a:rPr lang="tr-TR" dirty="0" smtClean="0"/>
              <a:t>YARDIM ETME VE ŞEFKAT GÖSTERMENİN </a:t>
            </a:r>
            <a:r>
              <a:rPr lang="tr-TR" dirty="0" smtClean="0"/>
              <a:t/>
            </a:r>
            <a:br>
              <a:rPr lang="tr-TR" dirty="0" smtClean="0"/>
            </a:br>
            <a:r>
              <a:rPr lang="tr-TR" dirty="0" smtClean="0"/>
              <a:t>MUTLULUĞUNU </a:t>
            </a:r>
            <a:br>
              <a:rPr lang="tr-TR" dirty="0" smtClean="0"/>
            </a:br>
            <a:r>
              <a:rPr lang="tr-TR" dirty="0" smtClean="0"/>
              <a:t>YAŞATIN</a:t>
            </a:r>
            <a:endParaRPr lang="tr-TR" dirty="0"/>
          </a:p>
        </p:txBody>
      </p:sp>
      <p:sp>
        <p:nvSpPr>
          <p:cNvPr id="3" name="2 İçerik Yer Tutucusu"/>
          <p:cNvSpPr>
            <a:spLocks noGrp="1"/>
          </p:cNvSpPr>
          <p:nvPr>
            <p:ph idx="1"/>
          </p:nvPr>
        </p:nvSpPr>
        <p:spPr>
          <a:xfrm>
            <a:off x="0" y="3292778"/>
            <a:ext cx="8229600" cy="3565222"/>
          </a:xfrm>
        </p:spPr>
        <p:txBody>
          <a:bodyPr>
            <a:noAutofit/>
          </a:bodyPr>
          <a:lstStyle/>
          <a:p>
            <a:r>
              <a:rPr lang="tr-TR" sz="2400" dirty="0" smtClean="0"/>
              <a:t>Ailecek  yardım ve şefkat konulu </a:t>
            </a:r>
            <a:r>
              <a:rPr lang="tr-TR" sz="2400" dirty="0" smtClean="0">
                <a:solidFill>
                  <a:srgbClr val="FF0000"/>
                </a:solidFill>
              </a:rPr>
              <a:t>filmler</a:t>
            </a:r>
            <a:r>
              <a:rPr lang="tr-TR" sz="2400" dirty="0" smtClean="0"/>
              <a:t> izlenebilir</a:t>
            </a:r>
          </a:p>
          <a:p>
            <a:r>
              <a:rPr lang="tr-TR" sz="2400" dirty="0" smtClean="0"/>
              <a:t>Kapı önüne sokak hayvanları için su ve mama, camın önüne kuşlar için yem konabilir</a:t>
            </a:r>
          </a:p>
          <a:p>
            <a:r>
              <a:rPr lang="tr-TR" sz="2400" dirty="0" smtClean="0"/>
              <a:t>Aile büyüklerine şarkı söyleme, şiir okuma </a:t>
            </a:r>
            <a:r>
              <a:rPr lang="tr-TR" sz="2400" dirty="0" smtClean="0"/>
              <a:t>(başarı </a:t>
            </a:r>
            <a:r>
              <a:rPr lang="tr-TR" sz="2400" dirty="0" smtClean="0"/>
              <a:t>hissi oluşturacak, kendine güven geliştirecek)</a:t>
            </a:r>
          </a:p>
          <a:p>
            <a:r>
              <a:rPr lang="tr-TR" sz="2400" dirty="0" smtClean="0"/>
              <a:t>Aile büyükleri için resim çizme ve uzaktaki aile büyüklerine teknolojik araçlar aracılığıyla gönderme</a:t>
            </a:r>
          </a:p>
          <a:p>
            <a:r>
              <a:rPr lang="tr-TR" sz="2400" dirty="0" smtClean="0"/>
              <a:t>Hasta olan yakınlarına resimli geçmiş olsun mesajları hazırlayabilir</a:t>
            </a:r>
          </a:p>
        </p:txBody>
      </p:sp>
      <p:pic>
        <p:nvPicPr>
          <p:cNvPr id="28674" name="Picture 2" descr="Sevimli kız vermek gıda köpek — Stok Vektör"/>
          <p:cNvPicPr>
            <a:picLocks noChangeAspect="1" noChangeArrowheads="1"/>
          </p:cNvPicPr>
          <p:nvPr/>
        </p:nvPicPr>
        <p:blipFill>
          <a:blip r:embed="rId2"/>
          <a:srcRect/>
          <a:stretch>
            <a:fillRect/>
          </a:stretch>
        </p:blipFill>
        <p:spPr bwMode="auto">
          <a:xfrm>
            <a:off x="5643570" y="928670"/>
            <a:ext cx="3181081" cy="232749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1071546"/>
            <a:ext cx="5286380" cy="1561360"/>
          </a:xfrm>
        </p:spPr>
        <p:txBody>
          <a:bodyPr>
            <a:normAutofit fontScale="90000"/>
          </a:bodyPr>
          <a:lstStyle/>
          <a:p>
            <a:pPr algn="ctr"/>
            <a:r>
              <a:rPr lang="tr-TR" sz="3600" b="1" dirty="0" smtClean="0"/>
              <a:t>10.MODEL OLUN</a:t>
            </a:r>
            <a:r>
              <a:rPr lang="tr-TR" sz="3600" b="1" dirty="0" smtClean="0"/>
              <a:t/>
            </a:r>
            <a:br>
              <a:rPr lang="tr-TR" sz="3600" b="1" dirty="0" smtClean="0"/>
            </a:br>
            <a:r>
              <a:rPr lang="tr-TR" sz="3600" b="1" dirty="0" smtClean="0"/>
              <a:t>çocuk sizden görmediği şeyi yapmaz</a:t>
            </a:r>
            <a:r>
              <a:rPr lang="tr-TR" dirty="0" smtClean="0"/>
              <a:t/>
            </a:r>
            <a:br>
              <a:rPr lang="tr-TR" dirty="0" smtClean="0"/>
            </a:br>
            <a:endParaRPr lang="tr-TR" dirty="0"/>
          </a:p>
        </p:txBody>
      </p:sp>
      <p:sp>
        <p:nvSpPr>
          <p:cNvPr id="3" name="2 İçerik Yer Tutucusu"/>
          <p:cNvSpPr>
            <a:spLocks noGrp="1"/>
          </p:cNvSpPr>
          <p:nvPr>
            <p:ph idx="1"/>
          </p:nvPr>
        </p:nvSpPr>
        <p:spPr>
          <a:xfrm>
            <a:off x="0" y="2649836"/>
            <a:ext cx="8229600" cy="4208164"/>
          </a:xfrm>
        </p:spPr>
        <p:txBody>
          <a:bodyPr>
            <a:normAutofit/>
          </a:bodyPr>
          <a:lstStyle/>
          <a:p>
            <a:r>
              <a:rPr lang="tr-TR" sz="2400" dirty="0" smtClean="0"/>
              <a:t>Örnek olduğunuzda sözel olarak ifade etmenize gerek bile kalmayacak.</a:t>
            </a:r>
            <a:endParaRPr lang="tr-TR" sz="2400" dirty="0" smtClean="0"/>
          </a:p>
          <a:p>
            <a:r>
              <a:rPr lang="tr-TR" sz="2400" dirty="0" smtClean="0"/>
              <a:t>Hem </a:t>
            </a:r>
            <a:r>
              <a:rPr lang="tr-TR" sz="2400" dirty="0" smtClean="0"/>
              <a:t>önlem alma konusunda hem de önlemlerinizi alıp hayatınıza </a:t>
            </a:r>
            <a:r>
              <a:rPr lang="tr-TR" sz="2400" dirty="0" smtClean="0"/>
              <a:t>odaklandığınızı </a:t>
            </a:r>
            <a:r>
              <a:rPr lang="tr-TR" sz="2400" dirty="0" smtClean="0"/>
              <a:t>görürse </a:t>
            </a:r>
          </a:p>
          <a:p>
            <a:r>
              <a:rPr lang="tr-TR" sz="2400" b="1" i="1" dirty="0" smtClean="0">
                <a:solidFill>
                  <a:schemeClr val="accent4"/>
                </a:solidFill>
              </a:rPr>
              <a:t>“ Annem, babam önlemini alıyor. Maske takıyor, el hijyenine ve sosyal mesafesine dikkat ediyor. Sonrasında kaygılanmıyor. Demek ki önlemimi aldıktan sonra benim de çok kaygılanmamı gerektiren bir şey yok.”</a:t>
            </a:r>
          </a:p>
          <a:p>
            <a:r>
              <a:rPr lang="tr-TR" sz="2400" dirty="0" smtClean="0"/>
              <a:t>Diye düşünecek </a:t>
            </a:r>
            <a:r>
              <a:rPr lang="tr-TR" sz="2400" dirty="0" smtClean="0">
                <a:sym typeface="Wingdings" pitchFamily="2" charset="2"/>
              </a:rPr>
              <a:t></a:t>
            </a:r>
          </a:p>
          <a:p>
            <a:endParaRPr lang="tr-TR" dirty="0"/>
          </a:p>
        </p:txBody>
      </p:sp>
      <p:pic>
        <p:nvPicPr>
          <p:cNvPr id="27650" name="Picture 2" descr="Anne, baba ve kız tıbbi maske takıyor. Virüs ve hastalık önleme. Vektör Aile illüstrasyonu — Stok Vektör"/>
          <p:cNvPicPr>
            <a:picLocks noChangeAspect="1" noChangeArrowheads="1"/>
          </p:cNvPicPr>
          <p:nvPr/>
        </p:nvPicPr>
        <p:blipFill>
          <a:blip r:embed="rId2"/>
          <a:srcRect/>
          <a:stretch>
            <a:fillRect/>
          </a:stretch>
        </p:blipFill>
        <p:spPr bwMode="auto">
          <a:xfrm>
            <a:off x="5799216" y="0"/>
            <a:ext cx="3344784" cy="257176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3971924" cy="1143000"/>
          </a:xfrm>
        </p:spPr>
        <p:txBody>
          <a:bodyPr>
            <a:normAutofit fontScale="90000"/>
          </a:bodyPr>
          <a:lstStyle/>
          <a:p>
            <a:r>
              <a:rPr lang="tr-TR" dirty="0" smtClean="0"/>
              <a:t>EVDE OYNANABİLECEK OYUNLAR</a:t>
            </a:r>
            <a:endParaRPr lang="tr-TR" dirty="0"/>
          </a:p>
        </p:txBody>
      </p:sp>
      <p:sp>
        <p:nvSpPr>
          <p:cNvPr id="3" name="2 İçerik Yer Tutucusu"/>
          <p:cNvSpPr>
            <a:spLocks noGrp="1"/>
          </p:cNvSpPr>
          <p:nvPr>
            <p:ph idx="1"/>
          </p:nvPr>
        </p:nvSpPr>
        <p:spPr/>
        <p:txBody>
          <a:bodyPr>
            <a:normAutofit lnSpcReduction="10000"/>
          </a:bodyPr>
          <a:lstStyle/>
          <a:p>
            <a:r>
              <a:rPr lang="tr-TR" sz="2400" dirty="0" smtClean="0"/>
              <a:t>Adam asmaca</a:t>
            </a:r>
          </a:p>
          <a:p>
            <a:r>
              <a:rPr lang="tr-TR" sz="2400" dirty="0" smtClean="0"/>
              <a:t>Sessiz sinema</a:t>
            </a:r>
          </a:p>
          <a:p>
            <a:r>
              <a:rPr lang="tr-TR" sz="2400" dirty="0" smtClean="0"/>
              <a:t>İsim şehir hayvan</a:t>
            </a:r>
          </a:p>
          <a:p>
            <a:r>
              <a:rPr lang="tr-TR" sz="2400" dirty="0" smtClean="0"/>
              <a:t>Kısa süreli basit egzersizler</a:t>
            </a:r>
          </a:p>
          <a:p>
            <a:r>
              <a:rPr lang="tr-TR" sz="2400" dirty="0" smtClean="0"/>
              <a:t>Kendi çocukluğunuza dair </a:t>
            </a:r>
          </a:p>
          <a:p>
            <a:pPr>
              <a:buNone/>
            </a:pPr>
            <a:r>
              <a:rPr lang="tr-TR" sz="2400" dirty="0" smtClean="0"/>
              <a:t>geleneksel oyunları da çocuklarınıza</a:t>
            </a:r>
          </a:p>
          <a:p>
            <a:pPr>
              <a:buNone/>
            </a:pPr>
            <a:r>
              <a:rPr lang="tr-TR" sz="2400" dirty="0" smtClean="0"/>
              <a:t> öğretebilirsiniz ( beştaş, ip atlama, seksek vb.)</a:t>
            </a:r>
          </a:p>
          <a:p>
            <a:r>
              <a:rPr lang="tr-TR" sz="2400" dirty="0" smtClean="0"/>
              <a:t>Çocuğunuza bilmediği masallar öğretebilir,</a:t>
            </a:r>
          </a:p>
          <a:p>
            <a:pPr>
              <a:buNone/>
            </a:pPr>
            <a:r>
              <a:rPr lang="tr-TR" sz="2400" dirty="0" smtClean="0"/>
              <a:t> her gün aile fertlerinden birinin bir akşam</a:t>
            </a:r>
          </a:p>
          <a:p>
            <a:pPr>
              <a:buNone/>
            </a:pPr>
            <a:r>
              <a:rPr lang="tr-TR" sz="2400" dirty="0" smtClean="0"/>
              <a:t> fıkra, masal vb anlatmasını sağlayabilirsiniz</a:t>
            </a:r>
          </a:p>
          <a:p>
            <a:endParaRPr lang="tr-TR" dirty="0"/>
          </a:p>
        </p:txBody>
      </p:sp>
      <p:pic>
        <p:nvPicPr>
          <p:cNvPr id="13314" name="Picture 2" descr="Seksek — Stok fotoğraf"/>
          <p:cNvPicPr>
            <a:picLocks noChangeAspect="1" noChangeArrowheads="1"/>
          </p:cNvPicPr>
          <p:nvPr/>
        </p:nvPicPr>
        <p:blipFill>
          <a:blip r:embed="rId2"/>
          <a:srcRect/>
          <a:stretch>
            <a:fillRect/>
          </a:stretch>
        </p:blipFill>
        <p:spPr bwMode="auto">
          <a:xfrm>
            <a:off x="4857720" y="0"/>
            <a:ext cx="4286280" cy="2607488"/>
          </a:xfrm>
          <a:prstGeom prst="rect">
            <a:avLst/>
          </a:prstGeom>
          <a:noFill/>
        </p:spPr>
      </p:pic>
      <p:pic>
        <p:nvPicPr>
          <p:cNvPr id="13316" name="Picture 4" descr="Oynayan çocuk — Stok Vektör"/>
          <p:cNvPicPr>
            <a:picLocks noChangeAspect="1" noChangeArrowheads="1"/>
          </p:cNvPicPr>
          <p:nvPr/>
        </p:nvPicPr>
        <p:blipFill>
          <a:blip r:embed="rId3"/>
          <a:srcRect/>
          <a:stretch>
            <a:fillRect/>
          </a:stretch>
        </p:blipFill>
        <p:spPr bwMode="auto">
          <a:xfrm>
            <a:off x="6570327" y="2857472"/>
            <a:ext cx="2573673" cy="400052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0"/>
            <a:ext cx="8229600" cy="1143000"/>
          </a:xfrm>
        </p:spPr>
        <p:txBody>
          <a:bodyPr/>
          <a:lstStyle/>
          <a:p>
            <a:pPr algn="ctr"/>
            <a:r>
              <a:rPr lang="tr-TR" dirty="0" smtClean="0"/>
              <a:t>METAFORLARDAN YARARLANIN</a:t>
            </a:r>
            <a:endParaRPr lang="tr-TR" dirty="0"/>
          </a:p>
        </p:txBody>
      </p:sp>
      <p:sp>
        <p:nvSpPr>
          <p:cNvPr id="3" name="2 İçerik Yer Tutucusu"/>
          <p:cNvSpPr>
            <a:spLocks noGrp="1"/>
          </p:cNvSpPr>
          <p:nvPr>
            <p:ph idx="1"/>
          </p:nvPr>
        </p:nvSpPr>
        <p:spPr>
          <a:xfrm>
            <a:off x="0" y="1071546"/>
            <a:ext cx="7500958" cy="5786454"/>
          </a:xfrm>
        </p:spPr>
        <p:txBody>
          <a:bodyPr>
            <a:normAutofit/>
          </a:bodyPr>
          <a:lstStyle/>
          <a:p>
            <a:pPr algn="ctr">
              <a:buNone/>
            </a:pPr>
            <a:r>
              <a:rPr lang="tr-TR" sz="2200" b="1" dirty="0" smtClean="0">
                <a:solidFill>
                  <a:schemeClr val="tx2"/>
                </a:solidFill>
              </a:rPr>
              <a:t>ÖFKE, KAYGI VE STRESLE BAŞA ÇIKMADA KULLANABİLECEĞİNİZ </a:t>
            </a:r>
            <a:r>
              <a:rPr lang="tr-TR" sz="2200" b="1" dirty="0" smtClean="0">
                <a:solidFill>
                  <a:schemeClr val="tx2"/>
                </a:solidFill>
              </a:rPr>
              <a:t> </a:t>
            </a:r>
            <a:r>
              <a:rPr lang="tr-TR" sz="2200" b="1" dirty="0" smtClean="0">
                <a:solidFill>
                  <a:schemeClr val="tx2"/>
                </a:solidFill>
              </a:rPr>
              <a:t>BAZI </a:t>
            </a:r>
            <a:r>
              <a:rPr lang="tr-TR" sz="2200" b="1" dirty="0" smtClean="0">
                <a:solidFill>
                  <a:schemeClr val="tx2"/>
                </a:solidFill>
              </a:rPr>
              <a:t>METAFORLAR</a:t>
            </a:r>
            <a:endParaRPr lang="tr-TR" sz="2200" b="1" dirty="0" smtClean="0">
              <a:solidFill>
                <a:schemeClr val="tx2"/>
              </a:solidFill>
            </a:endParaRPr>
          </a:p>
          <a:p>
            <a:pPr>
              <a:buNone/>
            </a:pPr>
            <a:endParaRPr lang="tr-TR" sz="2200" dirty="0" smtClean="0"/>
          </a:p>
          <a:p>
            <a:pPr>
              <a:buNone/>
            </a:pPr>
            <a:r>
              <a:rPr lang="tr-TR" sz="2200" b="1" i="1" dirty="0" smtClean="0">
                <a:solidFill>
                  <a:schemeClr val="accent4"/>
                </a:solidFill>
              </a:rPr>
              <a:t>    “HADİ BAKALIM elinde bir limon olduğunu hayal et, o limonun bütün suyunu çıkarmanı istiyorum. Hadi bakalım iyice sık, bütün suyunu çıkar.”</a:t>
            </a:r>
          </a:p>
          <a:p>
            <a:endParaRPr lang="tr-TR" sz="2200" dirty="0" smtClean="0"/>
          </a:p>
          <a:p>
            <a:r>
              <a:rPr lang="tr-TR" sz="2200" dirty="0" smtClean="0"/>
              <a:t>Burada çocuk tüm kuvvetini eline verdi, kasları kasıldı</a:t>
            </a:r>
          </a:p>
          <a:p>
            <a:endParaRPr lang="tr-TR" sz="2200" dirty="0" smtClean="0"/>
          </a:p>
          <a:p>
            <a:pPr>
              <a:buNone/>
            </a:pPr>
            <a:r>
              <a:rPr lang="tr-TR" sz="2200" b="1" i="1" dirty="0" smtClean="0">
                <a:solidFill>
                  <a:schemeClr val="accent4"/>
                </a:solidFill>
              </a:rPr>
              <a:t>    “Şimdi bırak bakalım limonu yavaşça</a:t>
            </a:r>
            <a:r>
              <a:rPr lang="tr-TR" sz="2200" b="1" i="1" dirty="0" smtClean="0">
                <a:solidFill>
                  <a:schemeClr val="accent4"/>
                </a:solidFill>
              </a:rPr>
              <a:t>.”</a:t>
            </a:r>
          </a:p>
          <a:p>
            <a:pPr>
              <a:buNone/>
            </a:pPr>
            <a:endParaRPr lang="tr-TR" sz="2200" b="1" i="1" dirty="0" smtClean="0">
              <a:solidFill>
                <a:schemeClr val="accent4"/>
              </a:solidFill>
            </a:endParaRPr>
          </a:p>
          <a:p>
            <a:r>
              <a:rPr lang="tr-TR" sz="2200" dirty="0" smtClean="0"/>
              <a:t>Kasları gevşedi, öfke ve kaygısını bedensel </a:t>
            </a:r>
            <a:r>
              <a:rPr lang="tr-TR" sz="2200" dirty="0" smtClean="0"/>
              <a:t>olarak</a:t>
            </a:r>
          </a:p>
          <a:p>
            <a:pPr>
              <a:buNone/>
            </a:pPr>
            <a:r>
              <a:rPr lang="tr-TR" sz="2200" dirty="0" smtClean="0"/>
              <a:t> </a:t>
            </a:r>
            <a:r>
              <a:rPr lang="tr-TR" sz="2200" dirty="0" smtClean="0"/>
              <a:t>aktarıp, </a:t>
            </a:r>
            <a:r>
              <a:rPr lang="tr-TR" sz="2200" dirty="0" smtClean="0"/>
              <a:t>dışarı </a:t>
            </a:r>
            <a:r>
              <a:rPr lang="tr-TR" sz="2200" dirty="0" smtClean="0"/>
              <a:t>atmış </a:t>
            </a:r>
            <a:r>
              <a:rPr lang="tr-TR" sz="2200" dirty="0" smtClean="0"/>
              <a:t>oldu.</a:t>
            </a:r>
          </a:p>
          <a:p>
            <a:endParaRPr lang="tr-TR" dirty="0" smtClean="0"/>
          </a:p>
        </p:txBody>
      </p:sp>
      <p:pic>
        <p:nvPicPr>
          <p:cNvPr id="26626" name="Picture 2" descr="Limon karikatür — Stok Vektör"/>
          <p:cNvPicPr>
            <a:picLocks noChangeAspect="1" noChangeArrowheads="1"/>
          </p:cNvPicPr>
          <p:nvPr/>
        </p:nvPicPr>
        <p:blipFill>
          <a:blip r:embed="rId2"/>
          <a:srcRect/>
          <a:stretch>
            <a:fillRect/>
          </a:stretch>
        </p:blipFill>
        <p:spPr bwMode="auto">
          <a:xfrm>
            <a:off x="6572264" y="4286264"/>
            <a:ext cx="2571736" cy="257173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2714620"/>
            <a:ext cx="8229600" cy="3960516"/>
          </a:xfrm>
        </p:spPr>
        <p:txBody>
          <a:bodyPr>
            <a:normAutofit lnSpcReduction="10000"/>
          </a:bodyPr>
          <a:lstStyle/>
          <a:p>
            <a:r>
              <a:rPr lang="tr-TR" b="1" i="1" dirty="0" smtClean="0">
                <a:solidFill>
                  <a:schemeClr val="accent4"/>
                </a:solidFill>
              </a:rPr>
              <a:t>“Hadi </a:t>
            </a:r>
            <a:r>
              <a:rPr lang="tr-TR" b="1" i="1" dirty="0" smtClean="0">
                <a:solidFill>
                  <a:schemeClr val="accent4"/>
                </a:solidFill>
              </a:rPr>
              <a:t>bir kaplumbağa gibi kafanı içeri </a:t>
            </a:r>
            <a:r>
              <a:rPr lang="tr-TR" b="1" i="1" dirty="0" smtClean="0">
                <a:solidFill>
                  <a:schemeClr val="accent4"/>
                </a:solidFill>
              </a:rPr>
              <a:t>çek.”</a:t>
            </a:r>
            <a:endParaRPr lang="tr-TR" b="1" i="1" dirty="0" smtClean="0">
              <a:solidFill>
                <a:schemeClr val="accent4"/>
              </a:solidFill>
            </a:endParaRPr>
          </a:p>
          <a:p>
            <a:pPr>
              <a:buNone/>
            </a:pPr>
            <a:r>
              <a:rPr lang="tr-TR" dirty="0" smtClean="0"/>
              <a:t>    Boyun ve omuz </a:t>
            </a:r>
            <a:r>
              <a:rPr lang="tr-TR" dirty="0" smtClean="0"/>
              <a:t>kasları </a:t>
            </a:r>
            <a:r>
              <a:rPr lang="tr-TR" dirty="0" smtClean="0"/>
              <a:t>kasılıyor</a:t>
            </a:r>
            <a:endParaRPr lang="tr-TR" dirty="0" smtClean="0"/>
          </a:p>
          <a:p>
            <a:r>
              <a:rPr lang="tr-TR" b="1" i="1" dirty="0" smtClean="0">
                <a:solidFill>
                  <a:schemeClr val="accent4"/>
                </a:solidFill>
              </a:rPr>
              <a:t>“Hadi bakalım </a:t>
            </a:r>
            <a:r>
              <a:rPr lang="tr-TR" b="1" i="1" dirty="0" smtClean="0">
                <a:solidFill>
                  <a:schemeClr val="accent4"/>
                </a:solidFill>
              </a:rPr>
              <a:t>kafanı yavaşça dışarı </a:t>
            </a:r>
            <a:r>
              <a:rPr lang="tr-TR" b="1" i="1" dirty="0" smtClean="0">
                <a:solidFill>
                  <a:schemeClr val="accent4"/>
                </a:solidFill>
              </a:rPr>
              <a:t>çıkar.”</a:t>
            </a:r>
            <a:endParaRPr lang="tr-TR" b="1" i="1" dirty="0" smtClean="0">
              <a:solidFill>
                <a:schemeClr val="accent4"/>
              </a:solidFill>
            </a:endParaRPr>
          </a:p>
          <a:p>
            <a:pPr>
              <a:buNone/>
            </a:pPr>
            <a:r>
              <a:rPr lang="tr-TR" dirty="0" smtClean="0"/>
              <a:t>    </a:t>
            </a:r>
            <a:r>
              <a:rPr lang="tr-TR" dirty="0" smtClean="0"/>
              <a:t>Boyun ve o</a:t>
            </a:r>
            <a:r>
              <a:rPr lang="tr-TR" dirty="0" smtClean="0"/>
              <a:t>muz </a:t>
            </a:r>
            <a:r>
              <a:rPr lang="tr-TR" dirty="0" smtClean="0"/>
              <a:t>kasları gevşedi</a:t>
            </a:r>
          </a:p>
          <a:p>
            <a:r>
              <a:rPr lang="tr-TR" dirty="0" smtClean="0"/>
              <a:t>Stresle başa çıkmayı, var olan öfke, kaygı ve </a:t>
            </a:r>
            <a:r>
              <a:rPr lang="tr-TR" dirty="0" smtClean="0"/>
              <a:t>stresini </a:t>
            </a:r>
            <a:r>
              <a:rPr lang="tr-TR" dirty="0" smtClean="0"/>
              <a:t>bu şekilde atmayı </a:t>
            </a:r>
            <a:r>
              <a:rPr lang="tr-TR" dirty="0" smtClean="0"/>
              <a:t>öğreniyor.</a:t>
            </a:r>
            <a:endParaRPr lang="tr-TR" dirty="0" smtClean="0"/>
          </a:p>
          <a:p>
            <a:r>
              <a:rPr lang="tr-TR" dirty="0" smtClean="0"/>
              <a:t>Kaygılı </a:t>
            </a:r>
            <a:r>
              <a:rPr lang="tr-TR" dirty="0" smtClean="0"/>
              <a:t>çocukların </a:t>
            </a:r>
            <a:r>
              <a:rPr lang="tr-TR" dirty="0" smtClean="0"/>
              <a:t>omuz sırt ağrısı </a:t>
            </a:r>
            <a:r>
              <a:rPr lang="tr-TR" dirty="0" smtClean="0"/>
              <a:t>gibi </a:t>
            </a:r>
            <a:r>
              <a:rPr lang="tr-TR" dirty="0" smtClean="0"/>
              <a:t>bedensel </a:t>
            </a:r>
            <a:r>
              <a:rPr lang="tr-TR" dirty="0" smtClean="0"/>
              <a:t>şikayetleri de</a:t>
            </a:r>
            <a:r>
              <a:rPr lang="tr-TR" dirty="0" smtClean="0"/>
              <a:t> </a:t>
            </a:r>
            <a:r>
              <a:rPr lang="tr-TR" dirty="0" smtClean="0"/>
              <a:t>olur, </a:t>
            </a:r>
            <a:r>
              <a:rPr lang="tr-TR" dirty="0" smtClean="0"/>
              <a:t>bu yöntemler bunları </a:t>
            </a:r>
            <a:r>
              <a:rPr lang="tr-TR" dirty="0" smtClean="0"/>
              <a:t>da gidermede </a:t>
            </a:r>
            <a:r>
              <a:rPr lang="tr-TR" dirty="0" smtClean="0"/>
              <a:t>etkilidir.</a:t>
            </a:r>
            <a:endParaRPr lang="tr-TR" dirty="0" smtClean="0"/>
          </a:p>
          <a:p>
            <a:endParaRPr lang="tr-TR" dirty="0" smtClean="0"/>
          </a:p>
        </p:txBody>
      </p:sp>
      <p:pic>
        <p:nvPicPr>
          <p:cNvPr id="25602" name="Picture 2" descr="Karikatür kaplumbağa illüstrasyon — Stok fotoğraf"/>
          <p:cNvPicPr>
            <a:picLocks noChangeAspect="1" noChangeArrowheads="1"/>
          </p:cNvPicPr>
          <p:nvPr/>
        </p:nvPicPr>
        <p:blipFill>
          <a:blip r:embed="rId2"/>
          <a:srcRect/>
          <a:stretch>
            <a:fillRect/>
          </a:stretch>
        </p:blipFill>
        <p:spPr bwMode="auto">
          <a:xfrm>
            <a:off x="5643578" y="0"/>
            <a:ext cx="3500422" cy="2794504"/>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76318"/>
            <a:ext cx="8229600" cy="5681682"/>
          </a:xfrm>
        </p:spPr>
        <p:txBody>
          <a:bodyPr>
            <a:normAutofit fontScale="85000" lnSpcReduction="20000"/>
          </a:bodyPr>
          <a:lstStyle/>
          <a:p>
            <a:r>
              <a:rPr lang="tr-TR" b="1" i="1" dirty="0" smtClean="0">
                <a:solidFill>
                  <a:schemeClr val="accent4"/>
                </a:solidFill>
              </a:rPr>
              <a:t>“Hadi </a:t>
            </a:r>
            <a:r>
              <a:rPr lang="tr-TR" b="1" i="1" dirty="0" smtClean="0">
                <a:solidFill>
                  <a:schemeClr val="accent4"/>
                </a:solidFill>
              </a:rPr>
              <a:t>bakalım robot gibi yürü</a:t>
            </a:r>
            <a:r>
              <a:rPr lang="tr-TR" b="1" i="1" dirty="0" smtClean="0">
                <a:solidFill>
                  <a:schemeClr val="accent4"/>
                </a:solidFill>
              </a:rPr>
              <a:t>.”</a:t>
            </a:r>
            <a:r>
              <a:rPr lang="tr-TR" b="1" dirty="0" smtClean="0">
                <a:solidFill>
                  <a:schemeClr val="accent4"/>
                </a:solidFill>
              </a:rPr>
              <a:t> </a:t>
            </a:r>
            <a:endParaRPr lang="tr-TR" dirty="0" smtClean="0">
              <a:solidFill>
                <a:schemeClr val="accent4"/>
              </a:solidFill>
            </a:endParaRPr>
          </a:p>
          <a:p>
            <a:pPr>
              <a:buNone/>
            </a:pPr>
            <a:r>
              <a:rPr lang="tr-TR" dirty="0" smtClean="0"/>
              <a:t>     Çocuğunuzdan ayağa kalkıp keskin hareketlerle robot gibi yürümesini isteyin. </a:t>
            </a:r>
            <a:r>
              <a:rPr lang="tr-TR" dirty="0" smtClean="0"/>
              <a:t>Kasları kasılacak, gerginleşecek.</a:t>
            </a:r>
            <a:endParaRPr lang="tr-TR" dirty="0" smtClean="0"/>
          </a:p>
          <a:p>
            <a:endParaRPr lang="tr-TR" b="1" i="1" dirty="0" smtClean="0">
              <a:solidFill>
                <a:schemeClr val="accent4"/>
              </a:solidFill>
            </a:endParaRPr>
          </a:p>
          <a:p>
            <a:r>
              <a:rPr lang="tr-TR" b="1" i="1" dirty="0" smtClean="0">
                <a:solidFill>
                  <a:schemeClr val="accent4"/>
                </a:solidFill>
              </a:rPr>
              <a:t>“Şimdi </a:t>
            </a:r>
            <a:r>
              <a:rPr lang="tr-TR" b="1" i="1" dirty="0" smtClean="0">
                <a:solidFill>
                  <a:schemeClr val="accent4"/>
                </a:solidFill>
              </a:rPr>
              <a:t>de ahtapot gibi </a:t>
            </a:r>
            <a:r>
              <a:rPr lang="tr-TR" b="1" i="1" dirty="0" smtClean="0">
                <a:solidFill>
                  <a:schemeClr val="accent4"/>
                </a:solidFill>
              </a:rPr>
              <a:t>gevşe.”</a:t>
            </a:r>
          </a:p>
          <a:p>
            <a:pPr>
              <a:buNone/>
            </a:pPr>
            <a:r>
              <a:rPr lang="tr-TR" b="1" i="1" dirty="0" smtClean="0">
                <a:solidFill>
                  <a:schemeClr val="accent4"/>
                </a:solidFill>
              </a:rPr>
              <a:t>      </a:t>
            </a:r>
            <a:r>
              <a:rPr lang="tr-TR" dirty="0" smtClean="0"/>
              <a:t>Kasları gevşeyip, rahatlayacak.</a:t>
            </a:r>
            <a:endParaRPr lang="tr-TR" dirty="0" smtClean="0"/>
          </a:p>
          <a:p>
            <a:endParaRPr lang="tr-TR" dirty="0" smtClean="0"/>
          </a:p>
          <a:p>
            <a:r>
              <a:rPr lang="tr-TR" b="1" dirty="0" smtClean="0">
                <a:solidFill>
                  <a:schemeClr val="tx2"/>
                </a:solidFill>
              </a:rPr>
              <a:t>BU YÖNTEMLER NEDEN ETKİLİ?</a:t>
            </a:r>
            <a:endParaRPr lang="tr-TR" b="1" dirty="0" smtClean="0">
              <a:solidFill>
                <a:schemeClr val="tx2"/>
              </a:solidFill>
            </a:endParaRPr>
          </a:p>
          <a:p>
            <a:pPr>
              <a:buNone/>
            </a:pPr>
            <a:r>
              <a:rPr lang="tr-TR" dirty="0" smtClean="0"/>
              <a:t>     1</a:t>
            </a:r>
            <a:r>
              <a:rPr lang="tr-TR" dirty="0" smtClean="0"/>
              <a:t>. </a:t>
            </a:r>
            <a:r>
              <a:rPr lang="tr-TR" dirty="0" smtClean="0"/>
              <a:t> eğleniyor</a:t>
            </a:r>
            <a:endParaRPr lang="tr-TR" dirty="0" smtClean="0"/>
          </a:p>
          <a:p>
            <a:pPr>
              <a:buNone/>
            </a:pPr>
            <a:r>
              <a:rPr lang="tr-TR" dirty="0" smtClean="0"/>
              <a:t>     2</a:t>
            </a:r>
            <a:r>
              <a:rPr lang="tr-TR" dirty="0" smtClean="0"/>
              <a:t>. anlaması kolaylaşıyor </a:t>
            </a:r>
            <a:r>
              <a:rPr lang="tr-TR" dirty="0" smtClean="0"/>
              <a:t>(somutlaştırdığımız için)</a:t>
            </a:r>
            <a:endParaRPr lang="tr-TR" dirty="0" smtClean="0"/>
          </a:p>
          <a:p>
            <a:pPr>
              <a:buNone/>
            </a:pPr>
            <a:r>
              <a:rPr lang="tr-TR" dirty="0" smtClean="0"/>
              <a:t>     3</a:t>
            </a:r>
            <a:r>
              <a:rPr lang="tr-TR" dirty="0" smtClean="0"/>
              <a:t>. </a:t>
            </a:r>
            <a:r>
              <a:rPr lang="tr-TR" dirty="0" smtClean="0"/>
              <a:t>kaygı</a:t>
            </a:r>
            <a:r>
              <a:rPr lang="tr-TR" dirty="0" smtClean="0"/>
              <a:t>, stres ve öfkesini atma yollarını </a:t>
            </a:r>
            <a:r>
              <a:rPr lang="tr-TR" dirty="0" smtClean="0"/>
              <a:t>öğreniyor</a:t>
            </a:r>
          </a:p>
          <a:p>
            <a:pPr>
              <a:buNone/>
            </a:pPr>
            <a:endParaRPr lang="tr-TR" dirty="0" smtClean="0"/>
          </a:p>
          <a:p>
            <a:r>
              <a:rPr lang="tr-TR" dirty="0" smtClean="0"/>
              <a:t>Bu yöntemlerden kriz </a:t>
            </a:r>
            <a:r>
              <a:rPr lang="tr-TR" dirty="0" smtClean="0"/>
              <a:t>anlarında da faydalanabilirsiz. Örneğin çocuğunuz bir şey satın almanızı istiyor veya başka bir kriz anı var. Önce ağlamasının geçmesini bekleyin, sonra </a:t>
            </a:r>
            <a:r>
              <a:rPr lang="tr-TR" b="1" i="1" dirty="0" smtClean="0">
                <a:solidFill>
                  <a:schemeClr val="accent4"/>
                </a:solidFill>
              </a:rPr>
              <a:t>“ hadi </a:t>
            </a:r>
            <a:r>
              <a:rPr lang="tr-TR" b="1" i="1" dirty="0" smtClean="0">
                <a:solidFill>
                  <a:schemeClr val="accent4"/>
                </a:solidFill>
              </a:rPr>
              <a:t>b</a:t>
            </a:r>
            <a:r>
              <a:rPr lang="tr-TR" b="1" i="1" dirty="0" smtClean="0">
                <a:solidFill>
                  <a:schemeClr val="accent4"/>
                </a:solidFill>
              </a:rPr>
              <a:t>akalım </a:t>
            </a:r>
            <a:r>
              <a:rPr lang="tr-TR" b="1" i="1" dirty="0" smtClean="0">
                <a:solidFill>
                  <a:schemeClr val="accent4"/>
                </a:solidFill>
              </a:rPr>
              <a:t>gel seninle bir </a:t>
            </a:r>
            <a:r>
              <a:rPr lang="tr-TR" b="1" i="1" dirty="0" smtClean="0">
                <a:solidFill>
                  <a:schemeClr val="accent4"/>
                </a:solidFill>
              </a:rPr>
              <a:t>oyun </a:t>
            </a:r>
            <a:r>
              <a:rPr lang="tr-TR" b="1" i="1" dirty="0" smtClean="0">
                <a:solidFill>
                  <a:schemeClr val="accent4"/>
                </a:solidFill>
              </a:rPr>
              <a:t>oynayalım.” </a:t>
            </a:r>
            <a:r>
              <a:rPr lang="tr-TR" dirty="0" smtClean="0"/>
              <a:t>deyip önerdiklerimi gerçekleştirebilirsiniz</a:t>
            </a:r>
            <a:r>
              <a:rPr lang="tr-TR" dirty="0" smtClean="0"/>
              <a:t>.</a:t>
            </a:r>
            <a:endParaRPr lang="tr-TR" dirty="0"/>
          </a:p>
        </p:txBody>
      </p:sp>
      <p:pic>
        <p:nvPicPr>
          <p:cNvPr id="24578" name="Picture 2" descr="Mutlu Sevgililer günü Robot — Stok Vektör"/>
          <p:cNvPicPr>
            <a:picLocks noChangeAspect="1" noChangeArrowheads="1"/>
          </p:cNvPicPr>
          <p:nvPr/>
        </p:nvPicPr>
        <p:blipFill>
          <a:blip r:embed="rId2"/>
          <a:srcRect/>
          <a:stretch>
            <a:fillRect/>
          </a:stretch>
        </p:blipFill>
        <p:spPr bwMode="auto">
          <a:xfrm>
            <a:off x="7644384" y="0"/>
            <a:ext cx="1499616" cy="2057400"/>
          </a:xfrm>
          <a:prstGeom prst="rect">
            <a:avLst/>
          </a:prstGeom>
          <a:noFill/>
        </p:spPr>
      </p:pic>
      <p:pic>
        <p:nvPicPr>
          <p:cNvPr id="24580" name="Picture 4" descr="Ahtapot — Stok Vektör"/>
          <p:cNvPicPr>
            <a:picLocks noChangeAspect="1" noChangeArrowheads="1"/>
          </p:cNvPicPr>
          <p:nvPr/>
        </p:nvPicPr>
        <p:blipFill>
          <a:blip r:embed="rId3" cstate="print"/>
          <a:srcRect/>
          <a:stretch>
            <a:fillRect/>
          </a:stretch>
        </p:blipFill>
        <p:spPr bwMode="auto">
          <a:xfrm>
            <a:off x="6929462" y="2357430"/>
            <a:ext cx="2214538" cy="2114884"/>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1500174"/>
            <a:ext cx="5286412" cy="1143000"/>
          </a:xfrm>
        </p:spPr>
        <p:txBody>
          <a:bodyPr>
            <a:normAutofit fontScale="90000"/>
          </a:bodyPr>
          <a:lstStyle/>
          <a:p>
            <a:r>
              <a:rPr lang="tr-TR" b="1" dirty="0" smtClean="0"/>
              <a:t>Virüs bize neler öğretti?</a:t>
            </a:r>
            <a:endParaRPr lang="tr-TR" b="1" dirty="0"/>
          </a:p>
        </p:txBody>
      </p:sp>
      <p:sp>
        <p:nvSpPr>
          <p:cNvPr id="3" name="2 İçerik Yer Tutucusu"/>
          <p:cNvSpPr>
            <a:spLocks noGrp="1"/>
          </p:cNvSpPr>
          <p:nvPr>
            <p:ph idx="1"/>
          </p:nvPr>
        </p:nvSpPr>
        <p:spPr>
          <a:xfrm>
            <a:off x="500034" y="3286124"/>
            <a:ext cx="8229600" cy="3214710"/>
          </a:xfrm>
        </p:spPr>
        <p:txBody>
          <a:bodyPr/>
          <a:lstStyle/>
          <a:p>
            <a:r>
              <a:rPr lang="tr-TR" dirty="0" smtClean="0"/>
              <a:t> Ailemizle daha fazla ve kaliteli vakit geçirmeyi</a:t>
            </a:r>
          </a:p>
          <a:p>
            <a:r>
              <a:rPr lang="tr-TR" dirty="0" smtClean="0"/>
              <a:t> Sağlığımıza ve temizliğimize daha çok önem vermeyi ve bundan sonra da devam ettireceğimiz bir alışkanlık haline getirmeyi</a:t>
            </a:r>
          </a:p>
          <a:p>
            <a:r>
              <a:rPr lang="tr-TR" dirty="0" smtClean="0"/>
              <a:t>H</a:t>
            </a:r>
            <a:r>
              <a:rPr lang="tr-TR" dirty="0" smtClean="0"/>
              <a:t>ayatımızdaki güzel şeylerin farkına varmayı</a:t>
            </a:r>
          </a:p>
          <a:p>
            <a:r>
              <a:rPr lang="tr-TR" dirty="0" smtClean="0"/>
              <a:t>İhtiyacı olan insanlara yardımcı olmayı</a:t>
            </a:r>
            <a:endParaRPr lang="tr-TR" dirty="0"/>
          </a:p>
        </p:txBody>
      </p:sp>
      <p:pic>
        <p:nvPicPr>
          <p:cNvPr id="7170" name="Picture 2" descr="Zeki elma — Stok Vektör"/>
          <p:cNvPicPr>
            <a:picLocks noChangeAspect="1" noChangeArrowheads="1"/>
          </p:cNvPicPr>
          <p:nvPr/>
        </p:nvPicPr>
        <p:blipFill>
          <a:blip r:embed="rId2"/>
          <a:srcRect/>
          <a:stretch>
            <a:fillRect/>
          </a:stretch>
        </p:blipFill>
        <p:spPr bwMode="auto">
          <a:xfrm>
            <a:off x="5214942" y="714356"/>
            <a:ext cx="3714776" cy="207170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YENİ NORMAL</a:t>
            </a:r>
            <a:br>
              <a:rPr lang="tr-TR" dirty="0" smtClean="0"/>
            </a:br>
            <a:endParaRPr lang="tr-TR" dirty="0"/>
          </a:p>
        </p:txBody>
      </p:sp>
      <p:sp>
        <p:nvSpPr>
          <p:cNvPr id="3" name="2 İçerik Yer Tutucusu"/>
          <p:cNvSpPr>
            <a:spLocks noGrp="1"/>
          </p:cNvSpPr>
          <p:nvPr>
            <p:ph idx="1"/>
          </p:nvPr>
        </p:nvSpPr>
        <p:spPr>
          <a:xfrm>
            <a:off x="457200" y="1142984"/>
            <a:ext cx="8229600" cy="5715016"/>
          </a:xfrm>
        </p:spPr>
        <p:txBody>
          <a:bodyPr>
            <a:normAutofit/>
          </a:bodyPr>
          <a:lstStyle/>
          <a:p>
            <a:pPr>
              <a:lnSpc>
                <a:spcPct val="110000"/>
              </a:lnSpc>
              <a:defRPr/>
            </a:pPr>
            <a:r>
              <a:rPr lang="tr-TR" dirty="0" smtClean="0"/>
              <a:t>Salgın bitmedi, eski hayatımıza dönemiyoruz. Eskisi gibi birbirimize rahat gidip gelemiyoruz, sarılamıyoruz, tokalaşamıyoruz, maskesiz dışarı çıkamıyoruz.  Bizim için yeni bir normal oluştu.</a:t>
            </a:r>
          </a:p>
          <a:p>
            <a:pPr>
              <a:lnSpc>
                <a:spcPct val="110000"/>
              </a:lnSpc>
              <a:defRPr/>
            </a:pPr>
            <a:r>
              <a:rPr lang="tr-TR" dirty="0" smtClean="0"/>
              <a:t>Eskiye </a:t>
            </a:r>
            <a:r>
              <a:rPr lang="tr-TR" dirty="0" smtClean="0"/>
              <a:t>dönemedik ama ilk baştaki gibi kendimizi tamamen evlere de kapatmadık. İşe gidiyoruz, çocuklarımız inşallah yüz yüze eğitime başlayacaklar</a:t>
            </a:r>
            <a:r>
              <a:rPr lang="tr-TR" dirty="0" smtClean="0"/>
              <a:t>.</a:t>
            </a:r>
          </a:p>
          <a:p>
            <a:pPr>
              <a:lnSpc>
                <a:spcPct val="110000"/>
              </a:lnSpc>
              <a:defRPr/>
            </a:pPr>
            <a:r>
              <a:rPr lang="tr-TR" dirty="0" smtClean="0"/>
              <a:t>Önlemlerimizi(Maske, mesafe, </a:t>
            </a:r>
            <a:r>
              <a:rPr lang="tr-TR" dirty="0" smtClean="0"/>
              <a:t>hijyen)</a:t>
            </a:r>
            <a:r>
              <a:rPr lang="tr-TR" dirty="0" smtClean="0"/>
              <a:t> </a:t>
            </a:r>
            <a:r>
              <a:rPr lang="tr-TR" dirty="0" smtClean="0"/>
              <a:t>alarak günlük hayatımıza devam ettiğimiz </a:t>
            </a:r>
            <a:r>
              <a:rPr lang="tr-TR" b="1" i="1" dirty="0" smtClean="0">
                <a:solidFill>
                  <a:schemeClr val="tx2"/>
                </a:solidFill>
              </a:rPr>
              <a:t>yeni bir normalimiz </a:t>
            </a:r>
            <a:r>
              <a:rPr lang="tr-TR" dirty="0" smtClean="0"/>
              <a:t>var</a:t>
            </a:r>
            <a:r>
              <a:rPr lang="tr-TR" dirty="0" smtClean="0"/>
              <a:t>. </a:t>
            </a:r>
            <a:endParaRPr lang="tr-TR" dirty="0" smtClean="0"/>
          </a:p>
          <a:p>
            <a:pPr>
              <a:lnSpc>
                <a:spcPct val="110000"/>
              </a:lnSpc>
              <a:defRPr/>
            </a:pPr>
            <a:r>
              <a:rPr lang="tr-TR" dirty="0" smtClean="0">
                <a:solidFill>
                  <a:schemeClr val="tx2"/>
                </a:solidFill>
              </a:rPr>
              <a:t>Salgın </a:t>
            </a:r>
            <a:r>
              <a:rPr lang="tr-TR" dirty="0">
                <a:solidFill>
                  <a:schemeClr val="tx2"/>
                </a:solidFill>
              </a:rPr>
              <a:t>hastalığın azalarak sonlanması için </a:t>
            </a:r>
            <a:r>
              <a:rPr lang="tr-TR" dirty="0">
                <a:solidFill>
                  <a:srgbClr val="FF0000"/>
                </a:solidFill>
              </a:rPr>
              <a:t>bireysel olarak alacağımız önlemler</a:t>
            </a:r>
            <a:r>
              <a:rPr lang="tr-TR" dirty="0"/>
              <a:t> </a:t>
            </a:r>
            <a:r>
              <a:rPr lang="tr-TR" dirty="0">
                <a:solidFill>
                  <a:schemeClr val="accent2"/>
                </a:solidFill>
              </a:rPr>
              <a:t>hem </a:t>
            </a:r>
            <a:r>
              <a:rPr lang="tr-TR" dirty="0" smtClean="0">
                <a:solidFill>
                  <a:schemeClr val="accent2"/>
                </a:solidFill>
              </a:rPr>
              <a:t>KENDİMİZİ </a:t>
            </a:r>
            <a:r>
              <a:rPr lang="tr-TR" dirty="0">
                <a:solidFill>
                  <a:schemeClr val="accent2"/>
                </a:solidFill>
              </a:rPr>
              <a:t>hem de </a:t>
            </a:r>
            <a:r>
              <a:rPr lang="tr-TR" dirty="0" smtClean="0">
                <a:solidFill>
                  <a:schemeClr val="accent2"/>
                </a:solidFill>
              </a:rPr>
              <a:t>TOPLUMU </a:t>
            </a:r>
            <a:r>
              <a:rPr lang="tr-TR" dirty="0"/>
              <a:t>yakından ilgilendirmektedir. </a:t>
            </a:r>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ZORLAYICI YAŞAM OLAYLARI</a:t>
            </a:r>
            <a:endParaRPr lang="tr-TR" dirty="0"/>
          </a:p>
        </p:txBody>
      </p:sp>
      <p:sp>
        <p:nvSpPr>
          <p:cNvPr id="3" name="2 İçerik Yer Tutucusu"/>
          <p:cNvSpPr>
            <a:spLocks noGrp="1"/>
          </p:cNvSpPr>
          <p:nvPr>
            <p:ph idx="1"/>
          </p:nvPr>
        </p:nvSpPr>
        <p:spPr/>
        <p:txBody>
          <a:bodyPr/>
          <a:lstStyle/>
          <a:p>
            <a:r>
              <a:rPr lang="tr-TR" dirty="0" smtClean="0"/>
              <a:t>Salgın hastalık, afetler, kayıp, yas süreçlerine </a:t>
            </a:r>
            <a:r>
              <a:rPr lang="tr-TR" b="1" dirty="0" smtClean="0">
                <a:solidFill>
                  <a:srgbClr val="FF0000"/>
                </a:solidFill>
              </a:rPr>
              <a:t>ZORLAYICI YAŞAM OLAYLARI </a:t>
            </a:r>
            <a:r>
              <a:rPr lang="tr-TR" dirty="0" smtClean="0"/>
              <a:t>diyoruz.</a:t>
            </a:r>
          </a:p>
          <a:p>
            <a:r>
              <a:rPr lang="tr-TR" dirty="0" smtClean="0"/>
              <a:t>Verdiğimiz tepkiler bireyler olarak farklılık gösterebiliyor</a:t>
            </a:r>
          </a:p>
          <a:p>
            <a:r>
              <a:rPr lang="tr-TR" dirty="0" smtClean="0"/>
              <a:t>Çocuklar da farklı tepkiler verebilir</a:t>
            </a:r>
          </a:p>
          <a:p>
            <a:r>
              <a:rPr lang="tr-TR" dirty="0" smtClean="0"/>
              <a:t>Kimi çocuk çok kaygılanırken, kimi çocuk daha normal karşılayabilir</a:t>
            </a:r>
          </a:p>
          <a:p>
            <a:r>
              <a:rPr lang="tr-TR" dirty="0" smtClean="0"/>
              <a:t>Rutinler bozuldu</a:t>
            </a:r>
          </a:p>
          <a:p>
            <a:r>
              <a:rPr lang="tr-TR" dirty="0" err="1" smtClean="0"/>
              <a:t>Haftaiçi</a:t>
            </a:r>
            <a:r>
              <a:rPr lang="tr-TR" dirty="0" smtClean="0"/>
              <a:t>, </a:t>
            </a:r>
            <a:r>
              <a:rPr lang="tr-TR" dirty="0" err="1" smtClean="0"/>
              <a:t>haftasonu</a:t>
            </a:r>
            <a:r>
              <a:rPr lang="tr-TR" dirty="0" smtClean="0"/>
              <a:t> kavramı değişti</a:t>
            </a:r>
          </a:p>
          <a:p>
            <a:endParaRPr lang="tr-T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71546"/>
            <a:ext cx="4214810" cy="1143000"/>
          </a:xfrm>
        </p:spPr>
        <p:txBody>
          <a:bodyPr>
            <a:normAutofit fontScale="90000"/>
          </a:bodyPr>
          <a:lstStyle/>
          <a:p>
            <a:r>
              <a:rPr lang="tr-TR" dirty="0" smtClean="0"/>
              <a:t>KONTROLLÜ SOSYAL HAYAT</a:t>
            </a:r>
            <a:endParaRPr lang="tr-TR" dirty="0"/>
          </a:p>
        </p:txBody>
      </p:sp>
      <p:sp>
        <p:nvSpPr>
          <p:cNvPr id="3" name="2 İçerik Yer Tutucusu"/>
          <p:cNvSpPr>
            <a:spLocks noGrp="1"/>
          </p:cNvSpPr>
          <p:nvPr>
            <p:ph idx="1"/>
          </p:nvPr>
        </p:nvSpPr>
        <p:spPr>
          <a:xfrm>
            <a:off x="457200" y="2428868"/>
            <a:ext cx="8229600" cy="4429132"/>
          </a:xfrm>
        </p:spPr>
        <p:txBody>
          <a:bodyPr>
            <a:normAutofit/>
          </a:bodyPr>
          <a:lstStyle/>
          <a:p>
            <a:pPr>
              <a:lnSpc>
                <a:spcPct val="110000"/>
              </a:lnSpc>
              <a:defRPr/>
            </a:pPr>
            <a:r>
              <a:rPr lang="tr-TR" sz="2400" dirty="0"/>
              <a:t>– kontrollü sosyal hayat </a:t>
            </a:r>
            <a:r>
              <a:rPr lang="tr-TR" sz="2400" dirty="0" smtClean="0"/>
              <a:t>ile ilgili hepimizin </a:t>
            </a:r>
            <a:r>
              <a:rPr lang="tr-TR" sz="2400" dirty="0"/>
              <a:t>birtakım sorumlulukları </a:t>
            </a:r>
            <a:r>
              <a:rPr lang="tr-TR" sz="2400" dirty="0" smtClean="0"/>
              <a:t>bulunmaktadır:</a:t>
            </a:r>
            <a:endParaRPr lang="tr-TR" sz="2400" dirty="0"/>
          </a:p>
          <a:p>
            <a:pPr lvl="2">
              <a:lnSpc>
                <a:spcPct val="110000"/>
              </a:lnSpc>
              <a:defRPr/>
            </a:pPr>
            <a:r>
              <a:rPr lang="tr-TR" sz="1800" b="1" dirty="0" smtClean="0">
                <a:solidFill>
                  <a:srgbClr val="FF0000"/>
                </a:solidFill>
              </a:rPr>
              <a:t>Maske</a:t>
            </a:r>
            <a:r>
              <a:rPr lang="tr-TR" sz="1800" dirty="0" smtClean="0"/>
              <a:t> kullanmak,</a:t>
            </a:r>
            <a:endParaRPr lang="tr-TR" sz="1800" dirty="0"/>
          </a:p>
          <a:p>
            <a:pPr lvl="2">
              <a:lnSpc>
                <a:spcPct val="110000"/>
              </a:lnSpc>
              <a:defRPr/>
            </a:pPr>
            <a:r>
              <a:rPr lang="tr-TR" sz="1800" dirty="0"/>
              <a:t>Zorunlu olmadıkça </a:t>
            </a:r>
            <a:r>
              <a:rPr lang="tr-TR" sz="1800" b="1" dirty="0">
                <a:solidFill>
                  <a:srgbClr val="FF0000"/>
                </a:solidFill>
              </a:rPr>
              <a:t>kalabalık ortamlardan uzak durmak</a:t>
            </a:r>
            <a:r>
              <a:rPr lang="tr-TR" sz="1800" dirty="0"/>
              <a:t>,</a:t>
            </a:r>
          </a:p>
          <a:p>
            <a:pPr lvl="2">
              <a:lnSpc>
                <a:spcPct val="110000"/>
              </a:lnSpc>
              <a:defRPr/>
            </a:pPr>
            <a:r>
              <a:rPr lang="tr-TR" sz="1800" dirty="0"/>
              <a:t>Tokalaşma, sarılma gibi </a:t>
            </a:r>
            <a:r>
              <a:rPr lang="tr-TR" sz="1800" b="1" dirty="0">
                <a:solidFill>
                  <a:srgbClr val="FF0000"/>
                </a:solidFill>
              </a:rPr>
              <a:t>yakın temas içeren sosyal </a:t>
            </a:r>
            <a:r>
              <a:rPr lang="tr-TR" sz="1800" b="1" dirty="0" smtClean="0">
                <a:solidFill>
                  <a:srgbClr val="FF0000"/>
                </a:solidFill>
              </a:rPr>
              <a:t>ilişkileri salgın bitene kadar bırakmak </a:t>
            </a:r>
            <a:r>
              <a:rPr lang="tr-TR" sz="1800" dirty="0" smtClean="0"/>
              <a:t>(en azından aynı evde yaşamadığımız kişilerle)</a:t>
            </a:r>
            <a:endParaRPr lang="tr-TR" sz="1800" dirty="0"/>
          </a:p>
          <a:p>
            <a:pPr lvl="2">
              <a:lnSpc>
                <a:spcPct val="110000"/>
              </a:lnSpc>
              <a:defRPr/>
            </a:pPr>
            <a:r>
              <a:rPr lang="tr-TR" sz="1800" b="1" dirty="0">
                <a:solidFill>
                  <a:srgbClr val="FF0000"/>
                </a:solidFill>
              </a:rPr>
              <a:t>El hijyeni </a:t>
            </a:r>
            <a:r>
              <a:rPr lang="tr-TR" sz="1800" dirty="0"/>
              <a:t>başta olmak üzere kişisel temizliğe dikkat </a:t>
            </a:r>
            <a:r>
              <a:rPr lang="tr-TR" sz="1800" dirty="0" smtClean="0"/>
              <a:t>etmeyi alışkanlık haline getirmek</a:t>
            </a:r>
            <a:endParaRPr lang="tr-TR" sz="1800" dirty="0"/>
          </a:p>
          <a:p>
            <a:pPr lvl="2">
              <a:lnSpc>
                <a:spcPct val="110000"/>
              </a:lnSpc>
              <a:defRPr/>
            </a:pPr>
            <a:r>
              <a:rPr lang="tr-TR" sz="1800" dirty="0"/>
              <a:t>Hastalık belirtileri gösteriyorsak zaman kaybetmeden </a:t>
            </a:r>
            <a:r>
              <a:rPr lang="tr-TR" sz="1800" dirty="0" smtClean="0"/>
              <a:t>hastaneye </a:t>
            </a:r>
            <a:r>
              <a:rPr lang="tr-TR" sz="1800" dirty="0" smtClean="0"/>
              <a:t>başvurmak </a:t>
            </a:r>
            <a:r>
              <a:rPr lang="tr-TR" sz="1800" dirty="0"/>
              <a:t>ve gerektiğinde bireysel karantina uygulamak</a:t>
            </a:r>
            <a:r>
              <a:rPr lang="tr-TR" sz="1800" dirty="0" smtClean="0"/>
              <a:t>, </a:t>
            </a:r>
            <a:r>
              <a:rPr lang="tr-TR" sz="1800" dirty="0" smtClean="0"/>
              <a:t>(aynı </a:t>
            </a:r>
            <a:r>
              <a:rPr lang="tr-TR" sz="1800" dirty="0" smtClean="0"/>
              <a:t>evde olduğumuz kişiler de dahil)</a:t>
            </a:r>
          </a:p>
          <a:p>
            <a:pPr lvl="2">
              <a:lnSpc>
                <a:spcPct val="110000"/>
              </a:lnSpc>
              <a:defRPr/>
            </a:pPr>
            <a:r>
              <a:rPr lang="tr-TR" sz="1800" dirty="0" smtClean="0"/>
              <a:t>Doktor kendinizi 14 gün izole edin dediyse lütfen kurallara uyun.</a:t>
            </a:r>
            <a:endParaRPr lang="tr-TR" sz="1800" dirty="0"/>
          </a:p>
          <a:p>
            <a:endParaRPr lang="tr-TR" dirty="0"/>
          </a:p>
        </p:txBody>
      </p:sp>
      <p:pic>
        <p:nvPicPr>
          <p:cNvPr id="22530" name="Picture 2" descr="Yeni Normal Yaşam Tarzı Konsepti Için Okula Dönüyorum Yüz Maskesi — Stok Vektör"/>
          <p:cNvPicPr>
            <a:picLocks noChangeAspect="1" noChangeArrowheads="1"/>
          </p:cNvPicPr>
          <p:nvPr/>
        </p:nvPicPr>
        <p:blipFill>
          <a:blip r:embed="rId2"/>
          <a:srcRect/>
          <a:stretch>
            <a:fillRect/>
          </a:stretch>
        </p:blipFill>
        <p:spPr bwMode="auto">
          <a:xfrm>
            <a:off x="5584460" y="142852"/>
            <a:ext cx="3559540" cy="228601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Uzmana başvurun</a:t>
            </a:r>
            <a:endParaRPr lang="tr-TR" dirty="0"/>
          </a:p>
        </p:txBody>
      </p:sp>
      <p:sp>
        <p:nvSpPr>
          <p:cNvPr id="3" name="2 İçerik Yer Tutucusu"/>
          <p:cNvSpPr>
            <a:spLocks noGrp="1"/>
          </p:cNvSpPr>
          <p:nvPr>
            <p:ph idx="1"/>
          </p:nvPr>
        </p:nvSpPr>
        <p:spPr>
          <a:xfrm>
            <a:off x="457200" y="2357430"/>
            <a:ext cx="8229600" cy="4214842"/>
          </a:xfrm>
        </p:spPr>
        <p:txBody>
          <a:bodyPr>
            <a:normAutofit lnSpcReduction="10000"/>
          </a:bodyPr>
          <a:lstStyle/>
          <a:p>
            <a:r>
              <a:rPr lang="tr-TR" dirty="0" smtClean="0"/>
              <a:t>Eğer yukarıda önerdiğimiz </a:t>
            </a:r>
            <a:r>
              <a:rPr lang="tr-TR" b="1" dirty="0" smtClean="0">
                <a:solidFill>
                  <a:srgbClr val="FF0000"/>
                </a:solidFill>
              </a:rPr>
              <a:t>her şeyi </a:t>
            </a:r>
            <a:r>
              <a:rPr lang="tr-TR" dirty="0" smtClean="0"/>
              <a:t>yapmanıza rağmen, çocuğunuz aşırı şekilde kaygı yaşıyorsa,</a:t>
            </a:r>
          </a:p>
          <a:p>
            <a:r>
              <a:rPr lang="tr-TR" dirty="0" smtClean="0"/>
              <a:t>Ç</a:t>
            </a:r>
            <a:r>
              <a:rPr lang="tr-TR" dirty="0" smtClean="0"/>
              <a:t>ok </a:t>
            </a:r>
            <a:r>
              <a:rPr lang="tr-TR" dirty="0" smtClean="0"/>
              <a:t>az/çok fazla uyuyorsa</a:t>
            </a:r>
          </a:p>
          <a:p>
            <a:r>
              <a:rPr lang="tr-TR" dirty="0" smtClean="0"/>
              <a:t>Çok az/ çok fazla yiyorsa</a:t>
            </a:r>
          </a:p>
          <a:p>
            <a:r>
              <a:rPr lang="tr-TR" dirty="0" smtClean="0"/>
              <a:t>Tuvalet alışkanlıklarında çok büyük değişimler varsa</a:t>
            </a:r>
          </a:p>
          <a:p>
            <a:r>
              <a:rPr lang="tr-TR" dirty="0" smtClean="0"/>
              <a:t>Ağlama krizleri, öfke nöbetleri </a:t>
            </a:r>
            <a:endParaRPr lang="tr-TR" dirty="0" smtClean="0"/>
          </a:p>
          <a:p>
            <a:r>
              <a:rPr lang="tr-TR" dirty="0" smtClean="0"/>
              <a:t>Göz temasında azalma</a:t>
            </a:r>
            <a:endParaRPr lang="tr-TR" dirty="0" smtClean="0"/>
          </a:p>
          <a:p>
            <a:pPr>
              <a:buNone/>
            </a:pPr>
            <a:r>
              <a:rPr lang="tr-TR" dirty="0" smtClean="0"/>
              <a:t>Gibi olağandışı büyük değişimler ve davranışlar varsa </a:t>
            </a:r>
            <a:endParaRPr lang="tr-TR" dirty="0" smtClean="0"/>
          </a:p>
          <a:p>
            <a:r>
              <a:rPr lang="tr-TR" dirty="0" smtClean="0"/>
              <a:t>Sınıf rehber öğretmeninizi bilgilendirip bizimle iletişim kurmasını </a:t>
            </a:r>
            <a:r>
              <a:rPr lang="tr-TR" dirty="0" smtClean="0"/>
              <a:t>isteyebilirsiniz</a:t>
            </a:r>
          </a:p>
          <a:p>
            <a:pPr>
              <a:buNone/>
            </a:pPr>
            <a:endParaRPr lang="tr-TR" dirty="0" smtClean="0"/>
          </a:p>
          <a:p>
            <a:endParaRPr lang="tr-TR" dirty="0"/>
          </a:p>
        </p:txBody>
      </p:sp>
      <p:pic>
        <p:nvPicPr>
          <p:cNvPr id="1026" name="Picture 2" descr="Anne Kızı Bir Çocuk Psikoloğunun Ofisinde Aile Danışmanlığı Vektör Illüstrasyonu — Stok Vektör"/>
          <p:cNvPicPr>
            <a:picLocks noChangeAspect="1" noChangeArrowheads="1"/>
          </p:cNvPicPr>
          <p:nvPr/>
        </p:nvPicPr>
        <p:blipFill>
          <a:blip r:embed="rId2"/>
          <a:srcRect/>
          <a:stretch>
            <a:fillRect/>
          </a:stretch>
        </p:blipFill>
        <p:spPr bwMode="auto">
          <a:xfrm>
            <a:off x="6263201" y="0"/>
            <a:ext cx="2880799" cy="235745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48" y="642918"/>
            <a:ext cx="8229600" cy="1143000"/>
          </a:xfrm>
        </p:spPr>
        <p:txBody>
          <a:bodyPr>
            <a:noAutofit/>
          </a:bodyPr>
          <a:lstStyle/>
          <a:p>
            <a:pPr algn="ctr"/>
            <a:r>
              <a:rPr lang="tr-TR" sz="3200" dirty="0" err="1" smtClean="0">
                <a:latin typeface="Arial Black" panose="020B0A04020102020204" pitchFamily="34" charset="0"/>
              </a:rPr>
              <a:t>Covid</a:t>
            </a:r>
            <a:r>
              <a:rPr lang="tr-TR" sz="3200" dirty="0" smtClean="0">
                <a:latin typeface="Arial Black" panose="020B0A04020102020204" pitchFamily="34" charset="0"/>
              </a:rPr>
              <a:t>-19 sürecinde </a:t>
            </a:r>
            <a:r>
              <a:rPr lang="tr-TR" sz="3200" dirty="0" err="1" smtClean="0">
                <a:latin typeface="Arial Black" panose="020B0A04020102020204" pitchFamily="34" charset="0"/>
              </a:rPr>
              <a:t>psikososyal</a:t>
            </a:r>
            <a:r>
              <a:rPr lang="tr-TR" sz="3200" dirty="0" smtClean="0">
                <a:latin typeface="Arial Black" panose="020B0A04020102020204" pitchFamily="34" charset="0"/>
              </a:rPr>
              <a:t> destek hizmetleri kapsamında hazırlanan içerikler</a:t>
            </a:r>
            <a:endParaRPr lang="tr-TR" sz="3200"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tretch/>
        </p:blipFill>
        <p:spPr bwMode="auto">
          <a:xfrm>
            <a:off x="714348" y="2000240"/>
            <a:ext cx="6946220" cy="4389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388" t="14983" r="33937" b="18488"/>
          <a:stretch/>
        </p:blipFill>
        <p:spPr bwMode="auto">
          <a:xfrm>
            <a:off x="714348" y="2143116"/>
            <a:ext cx="2312157" cy="38833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6275" t="15467" r="37175" b="16666"/>
          <a:stretch/>
        </p:blipFill>
        <p:spPr bwMode="auto">
          <a:xfrm>
            <a:off x="5143504" y="2357430"/>
            <a:ext cx="2428892" cy="3800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71546"/>
            <a:ext cx="8229600" cy="1143000"/>
          </a:xfrm>
        </p:spPr>
        <p:txBody>
          <a:bodyPr>
            <a:noAutofit/>
          </a:bodyPr>
          <a:lstStyle/>
          <a:p>
            <a:r>
              <a:rPr lang="tr-TR" sz="2000" b="1" i="1" dirty="0" smtClean="0"/>
              <a:t>Bu kitapçıklar, Milli </a:t>
            </a:r>
            <a:r>
              <a:rPr lang="tr-TR" sz="2000" b="1" i="1" dirty="0" smtClean="0"/>
              <a:t>E</a:t>
            </a:r>
            <a:r>
              <a:rPr lang="tr-TR" sz="2000" b="1" i="1" dirty="0" smtClean="0"/>
              <a:t>ğitim Bakanlığımızın hazırladığı psikoeğitsel etkinlikler içeriyor.</a:t>
            </a:r>
            <a:br>
              <a:rPr lang="tr-TR" sz="2000" b="1" i="1" dirty="0" smtClean="0"/>
            </a:br>
            <a:r>
              <a:rPr lang="tr-TR" sz="2000" b="1" i="1" dirty="0" smtClean="0"/>
              <a:t>Elif ve Alp adlı iki karakterin pandemi sürecinde yaşadıklarını içeren eğlenirken öğreten  içerikleri var.</a:t>
            </a:r>
            <a:r>
              <a:rPr lang="tr-TR" sz="2000" b="1" i="1" dirty="0" smtClean="0"/>
              <a:t/>
            </a:r>
            <a:br>
              <a:rPr lang="tr-TR" sz="2000" b="1" i="1" dirty="0" smtClean="0"/>
            </a:br>
            <a:endParaRPr lang="tr-TR" sz="2000" b="1" i="1" dirty="0"/>
          </a:p>
        </p:txBody>
      </p:sp>
      <p:sp>
        <p:nvSpPr>
          <p:cNvPr id="3" name="2 İçerik Yer Tutucusu"/>
          <p:cNvSpPr>
            <a:spLocks noGrp="1"/>
          </p:cNvSpPr>
          <p:nvPr>
            <p:ph idx="1"/>
          </p:nvPr>
        </p:nvSpPr>
        <p:spPr>
          <a:xfrm>
            <a:off x="457200" y="2285992"/>
            <a:ext cx="8229600" cy="4038608"/>
          </a:xfrm>
        </p:spPr>
        <p:txBody>
          <a:bodyPr/>
          <a:lstStyle/>
          <a:p>
            <a:endParaRPr lang="tr-TR"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0" indent="0">
              <a:buNone/>
            </a:pPr>
            <a:r>
              <a:rPr lang="tr-TR" b="1" dirty="0" smtClean="0"/>
              <a:t>Millî Eğitim Bakanlığı </a:t>
            </a:r>
          </a:p>
          <a:p>
            <a:pPr marL="0" indent="0">
              <a:buNone/>
            </a:pPr>
            <a:r>
              <a:rPr lang="tr-TR" dirty="0" smtClean="0"/>
              <a:t>Özel Eğitim ve Rehberlik Hizmetleri Genel Müdürlüğü internet sayfasından </a:t>
            </a:r>
            <a:r>
              <a:rPr lang="tr-TR" dirty="0" err="1" smtClean="0"/>
              <a:t>Psikososyal</a:t>
            </a:r>
            <a:r>
              <a:rPr lang="tr-TR" dirty="0" smtClean="0"/>
              <a:t> Destek Hizmetleri sekmesi altında dokümanlar indirilebilir.</a:t>
            </a:r>
          </a:p>
          <a:p>
            <a:pPr marL="0" indent="0">
              <a:buNone/>
            </a:pPr>
            <a:r>
              <a:rPr lang="tr-TR" dirty="0" smtClean="0">
                <a:hlinkClick r:id="rId2"/>
              </a:rPr>
              <a:t>https://orgm.meb.gov.tr/www/psikososyal-bilgilendirme-rehberi/icerik/1314</a:t>
            </a:r>
            <a:endParaRPr lang="tr-TR" dirty="0" smtClean="0"/>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143248"/>
            <a:ext cx="8229600" cy="3500462"/>
          </a:xfrm>
        </p:spPr>
        <p:txBody>
          <a:bodyPr/>
          <a:lstStyle/>
          <a:p>
            <a:pPr>
              <a:buNone/>
            </a:pPr>
            <a:r>
              <a:rPr lang="tr-TR" b="1" dirty="0" smtClean="0">
                <a:solidFill>
                  <a:srgbClr val="FF0000"/>
                </a:solidFill>
              </a:rPr>
              <a:t>Buraya kadar okuyarak sabır gösterdiğiniz için teşekkür ederiz</a:t>
            </a:r>
          </a:p>
          <a:p>
            <a:pPr>
              <a:buNone/>
            </a:pPr>
            <a:r>
              <a:rPr lang="tr-TR" b="1" dirty="0" smtClean="0">
                <a:solidFill>
                  <a:srgbClr val="FF0000"/>
                </a:solidFill>
              </a:rPr>
              <a:t>Çocuklarınızın ve kendinizin sağlığı için maske, sosyal mesafe ve hijyene dikkat ederek sağlıkla kalın </a:t>
            </a:r>
          </a:p>
          <a:p>
            <a:pPr>
              <a:buNone/>
            </a:pPr>
            <a:r>
              <a:rPr lang="tr-TR" b="1" dirty="0" smtClean="0">
                <a:solidFill>
                  <a:srgbClr val="FF0000"/>
                </a:solidFill>
              </a:rPr>
              <a:t>En kısa zamanda bu süreci atlatıp çocuklarımız ve sizinle yüz yüze görüşebilmek dileğimizle</a:t>
            </a:r>
          </a:p>
          <a:p>
            <a:endParaRPr lang="tr-TR" b="1" dirty="0">
              <a:solidFill>
                <a:srgbClr val="FF0000"/>
              </a:solidFill>
            </a:endParaRPr>
          </a:p>
        </p:txBody>
      </p:sp>
      <p:pic>
        <p:nvPicPr>
          <p:cNvPr id="18434" name="Picture 2" descr="Tıbbi maske takan tatlı bir kız. Hijyen maskesi. Virüs koruması. — Stok Vektör"/>
          <p:cNvPicPr>
            <a:picLocks noChangeAspect="1" noChangeArrowheads="1"/>
          </p:cNvPicPr>
          <p:nvPr/>
        </p:nvPicPr>
        <p:blipFill>
          <a:blip r:embed="rId2"/>
          <a:srcRect/>
          <a:stretch>
            <a:fillRect/>
          </a:stretch>
        </p:blipFill>
        <p:spPr bwMode="auto">
          <a:xfrm>
            <a:off x="2500298" y="0"/>
            <a:ext cx="4286250" cy="321471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4282" y="2214554"/>
            <a:ext cx="8929718" cy="642942"/>
          </a:xfrm>
        </p:spPr>
        <p:txBody>
          <a:bodyPr>
            <a:normAutofit fontScale="90000"/>
          </a:bodyPr>
          <a:lstStyle/>
          <a:p>
            <a:pPr marL="457200" indent="-457200"/>
            <a:r>
              <a:rPr lang="tr-TR" dirty="0" smtClean="0"/>
              <a:t/>
            </a:r>
            <a:br>
              <a:rPr lang="tr-TR" dirty="0" smtClean="0"/>
            </a:br>
            <a:r>
              <a:rPr lang="tr-TR" dirty="0" smtClean="0"/>
              <a:t/>
            </a:r>
            <a:br>
              <a:rPr lang="tr-TR" dirty="0" smtClean="0"/>
            </a:br>
            <a:r>
              <a:rPr lang="tr-TR" dirty="0" smtClean="0"/>
              <a:t/>
            </a:r>
            <a:br>
              <a:rPr lang="tr-TR" dirty="0" smtClean="0"/>
            </a:br>
            <a:r>
              <a:rPr lang="tr-TR" dirty="0" smtClean="0"/>
              <a:t>OKUL  SÜRECİNDE </a:t>
            </a:r>
            <a:br>
              <a:rPr lang="tr-TR" dirty="0" smtClean="0"/>
            </a:br>
            <a:r>
              <a:rPr lang="tr-TR" dirty="0" smtClean="0"/>
              <a:t>KARŞILAŞILABİLECEK </a:t>
            </a:r>
            <a:br>
              <a:rPr lang="tr-TR" dirty="0" smtClean="0"/>
            </a:br>
            <a:r>
              <a:rPr lang="tr-TR" dirty="0" smtClean="0"/>
              <a:t>OLASI SORUNLAR</a:t>
            </a:r>
            <a:br>
              <a:rPr lang="tr-TR" dirty="0" smtClean="0"/>
            </a:br>
            <a:endParaRPr lang="tr-TR" dirty="0"/>
          </a:p>
        </p:txBody>
      </p:sp>
      <p:sp>
        <p:nvSpPr>
          <p:cNvPr id="3" name="2 İçerik Yer Tutucusu"/>
          <p:cNvSpPr>
            <a:spLocks noGrp="1"/>
          </p:cNvSpPr>
          <p:nvPr>
            <p:ph idx="1"/>
          </p:nvPr>
        </p:nvSpPr>
        <p:spPr/>
        <p:txBody>
          <a:bodyPr>
            <a:normAutofit fontScale="85000" lnSpcReduction="20000"/>
          </a:bodyPr>
          <a:lstStyle/>
          <a:p>
            <a:endParaRPr lang="tr-TR" dirty="0" smtClean="0"/>
          </a:p>
          <a:p>
            <a:r>
              <a:rPr lang="tr-TR" dirty="0" smtClean="0"/>
              <a:t>Stres ve kaygı belirtileri</a:t>
            </a:r>
          </a:p>
          <a:p>
            <a:r>
              <a:rPr lang="tr-TR" dirty="0" smtClean="0"/>
              <a:t>Sorumluluk almada sorunlar ( erken kalkmak, kahvaltı yapmak, okula gitmek, sırada uzun süre oturmak, ödev yapmak, erken yatmak vb)</a:t>
            </a:r>
          </a:p>
          <a:p>
            <a:r>
              <a:rPr lang="tr-TR" dirty="0" smtClean="0"/>
              <a:t>Okula uyum sorunu</a:t>
            </a:r>
          </a:p>
          <a:p>
            <a:r>
              <a:rPr lang="tr-TR" dirty="0" smtClean="0"/>
              <a:t>Okula başlama ve okula devam etme ile ilgili sorunlar</a:t>
            </a:r>
          </a:p>
          <a:p>
            <a:r>
              <a:rPr lang="tr-TR" dirty="0" smtClean="0"/>
              <a:t>Okul ve okula ilişkin sorumlulukların tekrar kazanılması sürecinde zorluklar</a:t>
            </a:r>
          </a:p>
          <a:p>
            <a:r>
              <a:rPr lang="tr-TR" dirty="0" smtClean="0"/>
              <a:t>Ders çalışma, okula gitme ile ilgili motivasyon düşüklüğü </a:t>
            </a:r>
          </a:p>
          <a:p>
            <a:r>
              <a:rPr lang="tr-TR" dirty="0" smtClean="0"/>
              <a:t>‘Okulda virüs kapar mıyım?’ endişesi</a:t>
            </a:r>
          </a:p>
          <a:p>
            <a:r>
              <a:rPr lang="tr-TR" dirty="0" smtClean="0"/>
              <a:t>‘Okulda virüs kapar mıyım?’ endişesi ile arkadaşlarıyla iletişim kurmama</a:t>
            </a: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85728"/>
            <a:ext cx="4429156" cy="1143000"/>
          </a:xfrm>
        </p:spPr>
        <p:txBody>
          <a:bodyPr>
            <a:normAutofit fontScale="90000"/>
          </a:bodyPr>
          <a:lstStyle/>
          <a:p>
            <a:r>
              <a:rPr lang="tr-TR" dirty="0" smtClean="0"/>
              <a:t>YÜZ YÜZE EĞİTİME BAŞLAMADAN</a:t>
            </a:r>
            <a:endParaRPr lang="tr-TR" dirty="0"/>
          </a:p>
        </p:txBody>
      </p:sp>
      <p:sp>
        <p:nvSpPr>
          <p:cNvPr id="3" name="2 İçerik Yer Tutucusu"/>
          <p:cNvSpPr>
            <a:spLocks noGrp="1"/>
          </p:cNvSpPr>
          <p:nvPr>
            <p:ph idx="1"/>
          </p:nvPr>
        </p:nvSpPr>
        <p:spPr>
          <a:xfrm>
            <a:off x="0" y="2714620"/>
            <a:ext cx="9144000" cy="3929090"/>
          </a:xfrm>
        </p:spPr>
        <p:txBody>
          <a:bodyPr>
            <a:noAutofit/>
          </a:bodyPr>
          <a:lstStyle/>
          <a:p>
            <a:r>
              <a:rPr lang="tr-TR" sz="2000" dirty="0" smtClean="0"/>
              <a:t>Çocuğunuzun </a:t>
            </a:r>
            <a:r>
              <a:rPr lang="tr-TR" sz="2000" b="1" i="1" dirty="0" smtClean="0">
                <a:solidFill>
                  <a:srgbClr val="FF0000"/>
                </a:solidFill>
              </a:rPr>
              <a:t>boy hizasına inerek, göz teması kurarak </a:t>
            </a:r>
            <a:r>
              <a:rPr lang="tr-TR" sz="2000" dirty="0" smtClean="0"/>
              <a:t>konuşun</a:t>
            </a:r>
          </a:p>
          <a:p>
            <a:r>
              <a:rPr lang="tr-TR" sz="2000" dirty="0" smtClean="0"/>
              <a:t>Çocuğunuza;</a:t>
            </a:r>
          </a:p>
          <a:p>
            <a:pPr>
              <a:buNone/>
            </a:pPr>
            <a:r>
              <a:rPr lang="tr-TR" sz="2000" dirty="0" smtClean="0"/>
              <a:t>    Okullar </a:t>
            </a:r>
            <a:r>
              <a:rPr lang="tr-TR" sz="2000" dirty="0" smtClean="0"/>
              <a:t>ne zaman başlayacak</a:t>
            </a:r>
          </a:p>
          <a:p>
            <a:pPr>
              <a:buNone/>
            </a:pPr>
            <a:r>
              <a:rPr lang="tr-TR" sz="2000" dirty="0" smtClean="0"/>
              <a:t>    Okulda </a:t>
            </a:r>
            <a:r>
              <a:rPr lang="tr-TR" sz="2000" dirty="0" smtClean="0"/>
              <a:t>kimler </a:t>
            </a:r>
            <a:r>
              <a:rPr lang="tr-TR" sz="2000" dirty="0" smtClean="0"/>
              <a:t>olacak, konularını da içerecek şekilde aşağıdaki metne benzer bilgi verin.</a:t>
            </a:r>
            <a:endParaRPr lang="tr-TR" sz="2000" dirty="0" smtClean="0"/>
          </a:p>
          <a:p>
            <a:r>
              <a:rPr lang="tr-TR" sz="2000" b="1" i="1" dirty="0" smtClean="0">
                <a:solidFill>
                  <a:schemeClr val="accent4"/>
                </a:solidFill>
              </a:rPr>
              <a:t>“Yine aynı öğretmeninle birlikte olacaksın, yine </a:t>
            </a:r>
            <a:r>
              <a:rPr lang="tr-TR" sz="2000" b="1" i="1" dirty="0" smtClean="0">
                <a:solidFill>
                  <a:schemeClr val="accent4"/>
                </a:solidFill>
              </a:rPr>
              <a:t>şu şu( isimlerini sayabilirsiniz) </a:t>
            </a:r>
            <a:r>
              <a:rPr lang="tr-TR" sz="2000" b="1" i="1" dirty="0" smtClean="0">
                <a:solidFill>
                  <a:schemeClr val="accent4"/>
                </a:solidFill>
              </a:rPr>
              <a:t>arkadaşların gelecek, okula </a:t>
            </a:r>
            <a:r>
              <a:rPr lang="tr-TR" sz="2000" b="1" i="1" dirty="0" smtClean="0">
                <a:solidFill>
                  <a:schemeClr val="accent4"/>
                </a:solidFill>
              </a:rPr>
              <a:t>gideceksin, </a:t>
            </a:r>
            <a:r>
              <a:rPr lang="tr-TR" sz="2000" b="1" i="1" dirty="0" smtClean="0">
                <a:solidFill>
                  <a:schemeClr val="accent4"/>
                </a:solidFill>
              </a:rPr>
              <a:t>birlikte oyunlar oynayacaksınız. Fakat birkaç değişiklik olacak. Maske takman gerekecek çünkü virüs kapmak istemiyoruz, önlem almamız gerekiyor. El hijyenine çok dikkat edeceksin, arkadaşlarınla sosyal mesafeni ( en az 1 m) koruyup direkt temas kurmamaya çalışacaksın.”</a:t>
            </a:r>
          </a:p>
          <a:p>
            <a:r>
              <a:rPr lang="tr-TR" sz="2000" dirty="0" smtClean="0"/>
              <a:t> Böylece k</a:t>
            </a:r>
            <a:r>
              <a:rPr lang="tr-TR" sz="2000" dirty="0" smtClean="0"/>
              <a:t>endilerini </a:t>
            </a:r>
            <a:r>
              <a:rPr lang="tr-TR" sz="2000" dirty="0" smtClean="0"/>
              <a:t>psikolojik </a:t>
            </a:r>
            <a:r>
              <a:rPr lang="tr-TR" sz="2000" dirty="0" smtClean="0"/>
              <a:t>açıdan okula </a:t>
            </a:r>
            <a:r>
              <a:rPr lang="tr-TR" sz="2000" dirty="0" smtClean="0"/>
              <a:t>hazır hissedebilsinler</a:t>
            </a:r>
          </a:p>
          <a:p>
            <a:endParaRPr lang="tr-TR" sz="2000" dirty="0"/>
          </a:p>
        </p:txBody>
      </p:sp>
      <p:pic>
        <p:nvPicPr>
          <p:cNvPr id="50178" name="Picture 2" descr="Okul Çocukları Ellerini Yıkamak Için Sıraya Girdiler Covid Dikkat — Stok Vektör"/>
          <p:cNvPicPr>
            <a:picLocks noChangeAspect="1" noChangeArrowheads="1"/>
          </p:cNvPicPr>
          <p:nvPr/>
        </p:nvPicPr>
        <p:blipFill>
          <a:blip r:embed="rId2"/>
          <a:srcRect/>
          <a:stretch>
            <a:fillRect/>
          </a:stretch>
        </p:blipFill>
        <p:spPr bwMode="auto">
          <a:xfrm>
            <a:off x="5560759" y="285728"/>
            <a:ext cx="3583241" cy="250030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endParaRPr lang="tr-TR" dirty="0" smtClean="0"/>
          </a:p>
          <a:p>
            <a:endParaRPr lang="tr-TR" dirty="0" smtClean="0"/>
          </a:p>
          <a:p>
            <a:r>
              <a:rPr lang="tr-TR" dirty="0" smtClean="0"/>
              <a:t>Bir takvim </a:t>
            </a:r>
            <a:r>
              <a:rPr lang="tr-TR" dirty="0" smtClean="0"/>
              <a:t>oluşturun</a:t>
            </a:r>
          </a:p>
          <a:p>
            <a:r>
              <a:rPr lang="tr-TR" dirty="0" smtClean="0"/>
              <a:t>Okula kalan gün kadar kutucuk çizin, </a:t>
            </a:r>
            <a:r>
              <a:rPr lang="tr-TR" dirty="0" smtClean="0"/>
              <a:t>her </a:t>
            </a:r>
            <a:r>
              <a:rPr lang="tr-TR" dirty="0" smtClean="0"/>
              <a:t>gün </a:t>
            </a:r>
            <a:r>
              <a:rPr lang="tr-TR" dirty="0" smtClean="0"/>
              <a:t>kalan </a:t>
            </a:r>
            <a:r>
              <a:rPr lang="tr-TR" dirty="0" smtClean="0"/>
              <a:t>kutucuğu </a:t>
            </a:r>
            <a:r>
              <a:rPr lang="tr-TR" dirty="0" smtClean="0"/>
              <a:t>boyasın</a:t>
            </a:r>
          </a:p>
          <a:p>
            <a:r>
              <a:rPr lang="tr-TR" b="1" i="1" dirty="0" smtClean="0">
                <a:solidFill>
                  <a:schemeClr val="accent4"/>
                </a:solidFill>
              </a:rPr>
              <a:t>“Bak </a:t>
            </a:r>
            <a:r>
              <a:rPr lang="tr-TR" b="1" i="1" dirty="0" smtClean="0">
                <a:solidFill>
                  <a:schemeClr val="accent4"/>
                </a:solidFill>
              </a:rPr>
              <a:t>şu kadar gün </a:t>
            </a:r>
            <a:r>
              <a:rPr lang="tr-TR" b="1" i="1" dirty="0" smtClean="0">
                <a:solidFill>
                  <a:schemeClr val="accent4"/>
                </a:solidFill>
              </a:rPr>
              <a:t>kaldı, </a:t>
            </a:r>
            <a:r>
              <a:rPr lang="tr-TR" b="1" i="1" dirty="0" smtClean="0">
                <a:solidFill>
                  <a:schemeClr val="accent4"/>
                </a:solidFill>
              </a:rPr>
              <a:t>şu kadar gün sonra okula </a:t>
            </a:r>
            <a:r>
              <a:rPr lang="tr-TR" b="1" i="1" dirty="0" smtClean="0">
                <a:solidFill>
                  <a:schemeClr val="accent4"/>
                </a:solidFill>
              </a:rPr>
              <a:t>gidebileceksin”</a:t>
            </a:r>
            <a:endParaRPr lang="tr-TR" b="1" i="1" dirty="0" smtClean="0">
              <a:solidFill>
                <a:schemeClr val="accent4"/>
              </a:solidFill>
            </a:endParaRPr>
          </a:p>
          <a:p>
            <a:pPr>
              <a:buNone/>
            </a:pPr>
            <a:r>
              <a:rPr lang="tr-TR" dirty="0" smtClean="0"/>
              <a:t>Böylelikle çocuğunuz kendisini </a:t>
            </a:r>
            <a:r>
              <a:rPr lang="tr-TR" dirty="0" smtClean="0"/>
              <a:t>psikolojik </a:t>
            </a:r>
            <a:r>
              <a:rPr lang="tr-TR" dirty="0" smtClean="0"/>
              <a:t>olarak </a:t>
            </a:r>
            <a:r>
              <a:rPr lang="tr-TR" dirty="0" smtClean="0"/>
              <a:t>yüz yüze eğitime </a:t>
            </a:r>
            <a:r>
              <a:rPr lang="tr-TR" dirty="0" smtClean="0"/>
              <a:t>hazırlayabilecek.</a:t>
            </a:r>
            <a:endParaRPr lang="tr-TR" dirty="0" smtClean="0"/>
          </a:p>
          <a:p>
            <a:pPr>
              <a:buNone/>
            </a:pPr>
            <a:endParaRPr lang="tr-TR" dirty="0"/>
          </a:p>
        </p:txBody>
      </p:sp>
      <p:pic>
        <p:nvPicPr>
          <p:cNvPr id="49154" name="Picture 2" descr="Takvim doodle — Stok Vektör"/>
          <p:cNvPicPr>
            <a:picLocks noChangeAspect="1" noChangeArrowheads="1"/>
          </p:cNvPicPr>
          <p:nvPr/>
        </p:nvPicPr>
        <p:blipFill>
          <a:blip r:embed="rId2"/>
          <a:srcRect/>
          <a:stretch>
            <a:fillRect/>
          </a:stretch>
        </p:blipFill>
        <p:spPr bwMode="auto">
          <a:xfrm>
            <a:off x="5857884" y="357166"/>
            <a:ext cx="2928958" cy="29289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1143000"/>
          </a:xfrm>
        </p:spPr>
        <p:txBody>
          <a:bodyPr>
            <a:noAutofit/>
          </a:bodyPr>
          <a:lstStyle/>
          <a:p>
            <a:r>
              <a:rPr lang="tr-TR" sz="3200" b="1" dirty="0" smtClean="0"/>
              <a:t>ÇOCUKLARA NASIL YARDIMCI OLABİLİRSİNİZ? </a:t>
            </a:r>
            <a:r>
              <a:rPr lang="tr-TR" sz="3200" dirty="0" smtClean="0"/>
              <a:t/>
            </a:r>
            <a:br>
              <a:rPr lang="tr-TR" sz="3200" dirty="0" smtClean="0"/>
            </a:br>
            <a:endParaRPr lang="tr-TR" sz="3200" dirty="0"/>
          </a:p>
        </p:txBody>
      </p:sp>
      <p:sp>
        <p:nvSpPr>
          <p:cNvPr id="3" name="2 İçerik Yer Tutucusu"/>
          <p:cNvSpPr>
            <a:spLocks noGrp="1"/>
          </p:cNvSpPr>
          <p:nvPr>
            <p:ph idx="1"/>
          </p:nvPr>
        </p:nvSpPr>
        <p:spPr>
          <a:xfrm>
            <a:off x="428596" y="1571612"/>
            <a:ext cx="8229600" cy="5072098"/>
          </a:xfrm>
        </p:spPr>
        <p:txBody>
          <a:bodyPr>
            <a:normAutofit fontScale="55000" lnSpcReduction="20000"/>
          </a:bodyPr>
          <a:lstStyle/>
          <a:p>
            <a:pPr marL="514350" indent="-514350">
              <a:buAutoNum type="arabicPeriod"/>
            </a:pPr>
            <a:r>
              <a:rPr lang="tr-TR" sz="4000" b="1" dirty="0" smtClean="0">
                <a:solidFill>
                  <a:schemeClr val="accent2"/>
                </a:solidFill>
              </a:rPr>
              <a:t>BİLGİ EDİNİN</a:t>
            </a:r>
          </a:p>
          <a:p>
            <a:pPr marL="514350" indent="-514350">
              <a:buNone/>
            </a:pPr>
            <a:r>
              <a:rPr lang="tr-TR" sz="2800" b="1" dirty="0" smtClean="0">
                <a:solidFill>
                  <a:schemeClr val="accent2"/>
                </a:solidFill>
              </a:rPr>
              <a:t> </a:t>
            </a:r>
            <a:r>
              <a:rPr lang="tr-TR" sz="3600" b="1" dirty="0" smtClean="0">
                <a:solidFill>
                  <a:schemeClr val="accent2"/>
                </a:solidFill>
              </a:rPr>
              <a:t>Doğru bilgi edinin ki çocuğunuza doğru bilgi </a:t>
            </a:r>
            <a:r>
              <a:rPr lang="tr-TR" sz="3600" b="1" dirty="0" smtClean="0">
                <a:solidFill>
                  <a:schemeClr val="accent2"/>
                </a:solidFill>
              </a:rPr>
              <a:t>verebilesiniz</a:t>
            </a:r>
          </a:p>
          <a:p>
            <a:pPr marL="514350" indent="-514350">
              <a:buNone/>
            </a:pPr>
            <a:r>
              <a:rPr lang="tr-TR" sz="3600" b="1" dirty="0" smtClean="0">
                <a:solidFill>
                  <a:schemeClr val="accent2"/>
                </a:solidFill>
              </a:rPr>
              <a:t>Her söylenene itibar etmeyelim</a:t>
            </a:r>
          </a:p>
          <a:p>
            <a:pPr marL="514350" indent="-514350">
              <a:buNone/>
            </a:pPr>
            <a:r>
              <a:rPr lang="tr-TR" sz="3600" b="1" dirty="0" smtClean="0">
                <a:solidFill>
                  <a:schemeClr val="accent2"/>
                </a:solidFill>
              </a:rPr>
              <a:t>Her söyleneni çocuğumuzla paylaşmayalım</a:t>
            </a:r>
          </a:p>
          <a:p>
            <a:pPr marL="514350" indent="-514350">
              <a:buNone/>
            </a:pPr>
            <a:endParaRPr lang="tr-TR" sz="3600" b="1" dirty="0" smtClean="0">
              <a:solidFill>
                <a:schemeClr val="accent2"/>
              </a:solidFill>
            </a:endParaRPr>
          </a:p>
          <a:p>
            <a:pPr marL="514350" indent="-514350">
              <a:buNone/>
            </a:pPr>
            <a:r>
              <a:rPr lang="tr-TR" sz="3600" dirty="0" smtClean="0"/>
              <a:t>Sağlık bakanlığı, valilik gibi resmi kaynaklar dışında gelen bilgileri kulak ardı edelim</a:t>
            </a:r>
          </a:p>
          <a:p>
            <a:pPr marL="514350" indent="-514350">
              <a:buNone/>
            </a:pPr>
            <a:r>
              <a:rPr lang="tr-TR" sz="3600" dirty="0" smtClean="0"/>
              <a:t>Çocuklar ebeveynlerinden duydukları her şeyi önemserler.</a:t>
            </a:r>
          </a:p>
          <a:p>
            <a:pPr marL="514350" indent="-514350">
              <a:buNone/>
            </a:pPr>
            <a:r>
              <a:rPr lang="tr-TR" sz="3600" dirty="0" smtClean="0"/>
              <a:t>Gerçek olmayan bilgilere inanıp kaygıları </a:t>
            </a:r>
            <a:r>
              <a:rPr lang="tr-TR" sz="3600" dirty="0" smtClean="0"/>
              <a:t>artabilir</a:t>
            </a:r>
          </a:p>
          <a:p>
            <a:pPr marL="514350" indent="-514350">
              <a:buNone/>
            </a:pPr>
            <a:endParaRPr lang="tr-TR" sz="3600" b="1" dirty="0" smtClean="0">
              <a:solidFill>
                <a:schemeClr val="accent2"/>
              </a:solidFill>
            </a:endParaRPr>
          </a:p>
          <a:p>
            <a:pPr marL="514350" indent="-514350">
              <a:buNone/>
            </a:pPr>
            <a:r>
              <a:rPr lang="tr-TR" sz="3600" b="1" dirty="0" smtClean="0">
                <a:solidFill>
                  <a:schemeClr val="accent2"/>
                </a:solidFill>
              </a:rPr>
              <a:t>Enfeksiyon riskini nasıl azaltabiliriz öğretelim (</a:t>
            </a:r>
            <a:r>
              <a:rPr lang="tr-TR" sz="3600" dirty="0" smtClean="0"/>
              <a:t>Maske, mesafe ve hijyene dikkat </a:t>
            </a:r>
            <a:r>
              <a:rPr lang="tr-TR" sz="3600" dirty="0" smtClean="0"/>
              <a:t>edelim. </a:t>
            </a:r>
            <a:r>
              <a:rPr lang="tr-TR" sz="3600" dirty="0" smtClean="0"/>
              <a:t>Sarılma, tokalaşma gibi yakın temas içeren tüm davranışları aynı evde yaşamadığımız kimse ile yapmayalım</a:t>
            </a:r>
          </a:p>
          <a:p>
            <a:pPr marL="514350" indent="-514350">
              <a:buNone/>
            </a:pPr>
            <a:r>
              <a:rPr lang="tr-TR" sz="3600" dirty="0" smtClean="0"/>
              <a:t>Virüsten korunmak için bir süreliğine hayatımızdan teması çıkaralım</a:t>
            </a:r>
          </a:p>
          <a:p>
            <a:pPr marL="514350" indent="-514350">
              <a:buNone/>
            </a:pPr>
            <a:endParaRPr lang="tr-TR" sz="3600" dirty="0" smtClean="0"/>
          </a:p>
          <a:p>
            <a:pPr marL="514350" indent="-514350">
              <a:buNone/>
            </a:pPr>
            <a:endParaRPr lang="tr-TR" sz="3600" b="1" dirty="0" smtClean="0">
              <a:solidFill>
                <a:schemeClr val="accent2"/>
              </a:solidFill>
            </a:endParaRPr>
          </a:p>
          <a:p>
            <a:pPr marL="514350" indent="-514350">
              <a:buNone/>
            </a:pPr>
            <a:r>
              <a:rPr lang="tr-TR" sz="3600" dirty="0" smtClean="0"/>
              <a:t>.</a:t>
            </a:r>
            <a:endParaRPr lang="tr-TR" sz="2800" dirty="0" smtClean="0"/>
          </a:p>
          <a:p>
            <a:pPr marL="514350" indent="-514350">
              <a:buNone/>
            </a:pPr>
            <a:endParaRPr lang="tr-TR" sz="2800" dirty="0" smtClean="0"/>
          </a:p>
          <a:p>
            <a:pPr marL="514350" indent="-514350">
              <a:buNone/>
            </a:pPr>
            <a:endParaRPr lang="tr-TR" sz="2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477</TotalTime>
  <Words>2910</Words>
  <Application>Microsoft Office PowerPoint</Application>
  <PresentationFormat>Ekran Gösterisi (4:3)</PresentationFormat>
  <Paragraphs>336</Paragraphs>
  <Slides>55</Slides>
  <Notes>0</Notes>
  <HiddenSlides>0</HiddenSlides>
  <MMClips>0</MMClips>
  <ScaleCrop>false</ScaleCrop>
  <HeadingPairs>
    <vt:vector size="4" baseType="variant">
      <vt:variant>
        <vt:lpstr>Tema</vt:lpstr>
      </vt:variant>
      <vt:variant>
        <vt:i4>1</vt:i4>
      </vt:variant>
      <vt:variant>
        <vt:lpstr>Slayt Başlıkları</vt:lpstr>
      </vt:variant>
      <vt:variant>
        <vt:i4>55</vt:i4>
      </vt:variant>
    </vt:vector>
  </HeadingPairs>
  <TitlesOfParts>
    <vt:vector size="56" baseType="lpstr">
      <vt:lpstr>Akış</vt:lpstr>
      <vt:lpstr>KANUNİ İLKOKULU  PSİKOLOJİK DANIŞMA VE REHBERLİK SERVİSİ</vt:lpstr>
      <vt:lpstr> Merhaba sevgili velilerimiz  </vt:lpstr>
      <vt:lpstr>Slayt 3</vt:lpstr>
      <vt:lpstr>Covid-19 Nedir? </vt:lpstr>
      <vt:lpstr>ZORLAYICI YAŞAM OLAYLARI</vt:lpstr>
      <vt:lpstr>   OKUL  SÜRECİNDE  KARŞILAŞILABİLECEK  OLASI SORUNLAR </vt:lpstr>
      <vt:lpstr>YÜZ YÜZE EĞİTİME BAŞLAMADAN</vt:lpstr>
      <vt:lpstr>Slayt 8</vt:lpstr>
      <vt:lpstr>ÇOCUKLARA NASIL YARDIMCI OLABİLİRSİNİZ?  </vt:lpstr>
      <vt:lpstr>İlkokul dönemindeki çocuklara yaklaşım nasıl olmalı?</vt:lpstr>
      <vt:lpstr>2.DİNLEYİN</vt:lpstr>
      <vt:lpstr>3.İZİN VERİN</vt:lpstr>
      <vt:lpstr>Slayt 13</vt:lpstr>
      <vt:lpstr>ÇOCUKLARDAN GELEN SORULARA YANITLAR</vt:lpstr>
      <vt:lpstr>Çocuğunuz: “ANNEANNEMİ/ BABAANNEMİ/DEDELERİMİ GÖREMEMEK BENİ ÇOK ÜZÜYOR, BİR DAHA NE ZAMAN GÖRECEĞİM?”</vt:lpstr>
      <vt:lpstr>Çocuğunuz: “ÇOK KORKUYORUM, VİRÜS BENİ ÖLDÜRÜR MÜ?”</vt:lpstr>
      <vt:lpstr>Çocuğunuz:“NİYE ARKADAŞLARIMI GÖREMİYORUM?”</vt:lpstr>
      <vt:lpstr>Çocuklar belirsizlik olduğunda, cevabını bulamadıkları şeylerde boşlukları olabilecek en kötü senaryo ile doldurur. Hatta durumun kendilerinden kaynaklandığını düşünebilir. Bazı haberleri yanlış anlayabilir. </vt:lpstr>
      <vt:lpstr>4.NORMALLEŞTİRİN</vt:lpstr>
      <vt:lpstr>HİÇBİR ŞEY YOKMUŞ GİBİ DAVRANMAYIN</vt:lpstr>
      <vt:lpstr> “Evinde güvendesin, alınan önlemler koruyucu.”  Çok fazla haber izlemesin, korkutucu görüntüler  içeren videolar ve görsellerden uzak tutmaya  çalışın  Olumsuz haberlere sizin denetiminiz olmadan maruz kalmaları engellenmeli.  Korona virüs salgınından etkilenen insanlara pek çok kişinin yardım ettiği, sağlık çalışanlarının, hastanelerin, devletlerin ve toplumun hasta olanlar için elinden geleni yaptığı anlatılmalı.  Hastanede doktorlar, hemşireler var insanlara yardımcı oluyor bilsin   Devletin, sağlık çalışanlarının aldığı önlemleri anlatın ki kendini korumada hissetsin.</vt:lpstr>
      <vt:lpstr>6. RAHATLATIN</vt:lpstr>
      <vt:lpstr>      RUTİNLERİ KORUYUN çocuklar rutinleri sever</vt:lpstr>
      <vt:lpstr>Telafi eğitimi başladı, canlı derse katılsınlar.  İmkanınız yoksa televizyonda EBA TV var. Bunların takibini sağlayın, çocuklarınızı teşvik edin.  Bunları yaparken okula gidiyormuşçasına erken yatıp erken kalksınlar, kahvaltılarını yapsınlar, derslerine katılsınlar, ödevlerini yapsınlar, oyunlarını oynasınlar  Yüz yüze eğitime döndüğümüzde zorlanmamaları için bu rutine dönmeye çalışın </vt:lpstr>
      <vt:lpstr>HAFTA İÇİ- HAFTA SONU DÜZENİ BOZULMASIN </vt:lpstr>
      <vt:lpstr>Birlikte vakit geçirin</vt:lpstr>
      <vt:lpstr>Sorumluluk verin</vt:lpstr>
      <vt:lpstr>Neden sorumluluk  veriyoruz?</vt:lpstr>
      <vt:lpstr>Kaygıyı azaltmak için yapılabilecekler</vt:lpstr>
      <vt:lpstr>Kaygıyı azaltmak için öneriler</vt:lpstr>
      <vt:lpstr>DUYGULAR İFADE EDİLDİKÇE YARATTIKLARI YÜK AZALIR</vt:lpstr>
      <vt:lpstr>DÜŞÜNCELERİNİ TEMİZ TUTMAYA ÇALIŞIN</vt:lpstr>
      <vt:lpstr>KAYGI EGZERSİZLERİ</vt:lpstr>
      <vt:lpstr>FİZİKSEL  EGZERSİZ  YAPIN</vt:lpstr>
      <vt:lpstr>UYKU HİJYENİ</vt:lpstr>
      <vt:lpstr>ÇOCUĞUNUZLA SOHBET EDİN</vt:lpstr>
      <vt:lpstr>KÜÇÜK HEDEFLER BELİRLEYEREK AKTİF KALMASINI SAĞLAYALIM</vt:lpstr>
      <vt:lpstr>Değişim hakkında konuşun</vt:lpstr>
      <vt:lpstr>Sofraya birlikte oturun</vt:lpstr>
      <vt:lpstr>Özel saat uygulaması</vt:lpstr>
      <vt:lpstr>GELECEK İÇİN İYİMSER VE UMUTLU OLMAYI DENEYİN</vt:lpstr>
      <vt:lpstr>YARDIM ETME VE ŞEFKAT GÖSTERMENİN  MUTLULUĞUNU  YAŞATIN</vt:lpstr>
      <vt:lpstr>10.MODEL OLUN çocuk sizden görmediği şeyi yapmaz </vt:lpstr>
      <vt:lpstr>EVDE OYNANABİLECEK OYUNLAR</vt:lpstr>
      <vt:lpstr>METAFORLARDAN YARARLANIN</vt:lpstr>
      <vt:lpstr>Slayt 46</vt:lpstr>
      <vt:lpstr>Slayt 47</vt:lpstr>
      <vt:lpstr>Virüs bize neler öğretti?</vt:lpstr>
      <vt:lpstr>YENİ NORMAL </vt:lpstr>
      <vt:lpstr>KONTROLLÜ SOSYAL HAYAT</vt:lpstr>
      <vt:lpstr>Uzmana başvurun</vt:lpstr>
      <vt:lpstr>Covid-19 sürecinde psikososyal destek hizmetleri kapsamında hazırlanan içerikler</vt:lpstr>
      <vt:lpstr>Bu kitapçıklar, Milli Eğitim Bakanlığımızın hazırladığı psikoeğitsel etkinlikler içeriyor. Elif ve Alp adlı iki karakterin pandemi sürecinde yaşadıklarını içeren eğlenirken öğreten  içerikleri var. </vt:lpstr>
      <vt:lpstr>Slayt 54</vt:lpstr>
      <vt:lpstr>Slayt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KANUNİ İLKOKULU  REHBERLİK SERVİSİ</dc:title>
  <dc:creator>Win7</dc:creator>
  <cp:lastModifiedBy>Win7</cp:lastModifiedBy>
  <cp:revision>233</cp:revision>
  <dcterms:created xsi:type="dcterms:W3CDTF">2020-09-04T13:13:08Z</dcterms:created>
  <dcterms:modified xsi:type="dcterms:W3CDTF">2020-09-05T15:30:16Z</dcterms:modified>
</cp:coreProperties>
</file>