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76778C3D-E5EA-49BE-AEE4-65DED743DDAB}" type="PERCENTAGE">
                      <a:rPr lang="en-US" baseline="0"/>
                      <a:pPr/>
                      <a:t>[YÜZDE]</a:t>
                    </a:fld>
                    <a:endParaRPr lang="en-US" baseline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8D00BF56-1433-4A6E-BF7B-EFFD733D6FF2}" type="PERCENTAGE">
                      <a:rPr lang="en-US" baseline="0"/>
                      <a:pPr/>
                      <a:t>[YÜZDE]</a:t>
                    </a:fld>
                    <a:endParaRPr lang="en-US" baseline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1. Çeyrek</c:v>
                </c:pt>
                <c:pt idx="1">
                  <c:v>2. Çeyrek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A3B5E4C-6CDA-4CBA-86D9-5ED9A26F4422}" type="PERCENTAGE">
                      <a:rPr lang="en-US" baseline="0" smtClean="0"/>
                      <a:pPr/>
                      <a:t>[YÜZDE]</a:t>
                    </a:fld>
                    <a:endParaRPr lang="tr-T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1B8A978-4A0E-4009-9428-7D6EBA8E0A85}" type="PERCENTAGE">
                      <a:rPr lang="en-US" baseline="0" smtClean="0"/>
                      <a:pPr/>
                      <a:t>[YÜZDE]</a:t>
                    </a:fld>
                    <a:endParaRPr lang="tr-T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2A62CAF-AA8C-4DA7-A935-E11E22634377}" type="PERCENTAGE">
                      <a:rPr lang="en-US" baseline="0" smtClean="0"/>
                      <a:pPr/>
                      <a:t>[YÜZDE]</a:t>
                    </a:fld>
                    <a:endParaRPr lang="tr-T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E561F27-E383-4854-B8E1-8FEC771C65D5}" type="PERCENTAGE">
                      <a:rPr lang="en-US" baseline="0" smtClean="0"/>
                      <a:pPr/>
                      <a:t>[YÜZDE]</a:t>
                    </a:fld>
                    <a:endParaRPr lang="tr-T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0584518669037347E-2"/>
                  <c:y val="-0.18335813755543259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058A9C8B-412F-40F6-9157-A2A1E2FE01E9}" type="PERCENTAGE">
                      <a:rPr lang="en-US" baseline="0"/>
                      <a:pPr/>
                      <a:t>[YÜZDE]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1. Çeyrek</c:v>
                </c:pt>
                <c:pt idx="1">
                  <c:v>2. Çeyrek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1744818156645407"/>
                  <c:y val="-0.14831853843603821"/>
                </c:manualLayout>
              </c:layout>
              <c:tx>
                <c:rich>
                  <a:bodyPr/>
                  <a:lstStyle/>
                  <a:p>
                    <a:fld id="{937CD06E-1177-408D-AA3D-977F62A1C5F6}" type="VALUE">
                      <a:rPr lang="en-US" smtClean="0"/>
                      <a:pPr/>
                      <a:t>[DEĞER]</a:t>
                    </a:fld>
                    <a:r>
                      <a:rPr lang="en-US" baseline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98623244442981"/>
                  <c:y val="1.87282973757613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B90F3D8E-02DB-4D70-8897-FDC88F8F7718}" type="PERCENTAGE">
                      <a:rPr lang="en-US" baseline="0"/>
                      <a:pPr/>
                      <a:t>[YÜZDE]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109855219710439"/>
                  <c:y val="7.895193266366341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63CEE7C5-63A4-4005-A898-DDFB934A1D10}" type="VALUE">
                      <a:rPr lang="en-US" baseline="0" smtClean="0"/>
                      <a:pPr/>
                      <a:t>[DEĞER]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63.5</c:v>
                </c:pt>
                <c:pt idx="1">
                  <c:v>25</c:v>
                </c:pt>
                <c:pt idx="2">
                  <c:v>11.5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00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7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06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46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" y="76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953000" h="6858000">
                <a:moveTo>
                  <a:pt x="0" y="6858000"/>
                </a:moveTo>
                <a:lnTo>
                  <a:pt x="4953000" y="6858000"/>
                </a:lnTo>
                <a:lnTo>
                  <a:pt x="4953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37" y="76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953000" h="6858000">
                <a:moveTo>
                  <a:pt x="0" y="6858000"/>
                </a:moveTo>
                <a:lnTo>
                  <a:pt x="4953000" y="6858000"/>
                </a:lnTo>
                <a:lnTo>
                  <a:pt x="4953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6096937" y="76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953000" h="6858000">
                <a:moveTo>
                  <a:pt x="0" y="6858000"/>
                </a:moveTo>
                <a:lnTo>
                  <a:pt x="4952999" y="6858000"/>
                </a:lnTo>
                <a:lnTo>
                  <a:pt x="49529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6096937" y="76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953000" h="6858000">
                <a:moveTo>
                  <a:pt x="0" y="6858000"/>
                </a:moveTo>
                <a:lnTo>
                  <a:pt x="4952999" y="6858000"/>
                </a:lnTo>
                <a:lnTo>
                  <a:pt x="49529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6669" y="1467358"/>
            <a:ext cx="328949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64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10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2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16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83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0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8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42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4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CE13-2BF6-4664-BB17-F2AA8EFA3B72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9987-D219-462C-A31C-5D5E0F0D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56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09255" y="145474"/>
            <a:ext cx="9587345" cy="648392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444957" y="1299136"/>
            <a:ext cx="6525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Mistral" panose="03090702030407020403" pitchFamily="66" charset="0"/>
              </a:rPr>
              <a:t>ÇOCUKLUK </a:t>
            </a:r>
            <a:r>
              <a:rPr lang="tr-TR" sz="2800" b="1" dirty="0" smtClean="0">
                <a:latin typeface="Mistral" panose="03090702030407020403" pitchFamily="66" charset="0"/>
              </a:rPr>
              <a:t>DÖNEMİ CİNSEL EĞİTİM  </a:t>
            </a:r>
            <a:endParaRPr lang="tr-TR" sz="2800" b="1" dirty="0">
              <a:latin typeface="Mistral" panose="03090702030407020403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39" y="482436"/>
            <a:ext cx="1552134" cy="1625926"/>
          </a:xfrm>
          <a:prstGeom prst="rect">
            <a:avLst/>
          </a:prstGeom>
        </p:spPr>
      </p:pic>
      <p:sp>
        <p:nvSpPr>
          <p:cNvPr id="6" name="Alt Başlık 4"/>
          <p:cNvSpPr>
            <a:spLocks noGrp="1"/>
          </p:cNvSpPr>
          <p:nvPr>
            <p:ph type="subTitle" idx="4294967295"/>
          </p:nvPr>
        </p:nvSpPr>
        <p:spPr>
          <a:xfrm>
            <a:off x="2621759" y="3121346"/>
            <a:ext cx="7070881" cy="216810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tr-TR" sz="3200" dirty="0">
                <a:latin typeface="Mistral" pitchFamily="66" charset="0"/>
                <a:cs typeface="Times New Roman" pitchFamily="18" charset="0"/>
              </a:rPr>
              <a:t>KANUNİ İLKOKULU </a:t>
            </a:r>
          </a:p>
          <a:p>
            <a:pPr marL="0" indent="0" algn="ctr">
              <a:buNone/>
            </a:pPr>
            <a:r>
              <a:rPr lang="tr-TR" sz="3200" dirty="0">
                <a:latin typeface="Mistral" pitchFamily="66" charset="0"/>
                <a:cs typeface="Times New Roman" pitchFamily="18" charset="0"/>
              </a:rPr>
              <a:t>PSİKOLOJİK DANIŞMA VE REHBERLİK SERVİSİ</a:t>
            </a:r>
          </a:p>
          <a:p>
            <a:pPr marL="0" indent="0" algn="ctr">
              <a:buNone/>
            </a:pPr>
            <a:r>
              <a:rPr lang="tr-TR" sz="3200" dirty="0">
                <a:latin typeface="Mistral" pitchFamily="66" charset="0"/>
                <a:cs typeface="Times New Roman" pitchFamily="18" charset="0"/>
              </a:rPr>
              <a:t>AİLE BİLGİLENDİRME SEMİNERİ</a:t>
            </a:r>
          </a:p>
        </p:txBody>
      </p:sp>
    </p:spTree>
    <p:extLst>
      <p:ext uri="{BB962C8B-B14F-4D97-AF65-F5344CB8AC3E}">
        <p14:creationId xmlns:p14="http://schemas.microsoft.com/office/powerpoint/2010/main" val="2487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3847" y="264034"/>
            <a:ext cx="18961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Calibri"/>
                <a:cs typeface="Calibri"/>
              </a:rPr>
              <a:t>1.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GÜVENLİK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7054" y="1371600"/>
            <a:ext cx="85826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latin typeface="Calibri"/>
                <a:cs typeface="Calibri"/>
              </a:rPr>
              <a:t>Çocuklarınıza, </a:t>
            </a:r>
            <a:r>
              <a:rPr dirty="0">
                <a:latin typeface="Calibri"/>
                <a:cs typeface="Calibri"/>
              </a:rPr>
              <a:t>güvensiz </a:t>
            </a:r>
            <a:r>
              <a:rPr spc="-10" dirty="0">
                <a:latin typeface="Calibri"/>
                <a:cs typeface="Calibri"/>
              </a:rPr>
              <a:t>hissettiren </a:t>
            </a:r>
            <a:r>
              <a:rPr spc="-5" dirty="0">
                <a:latin typeface="Calibri"/>
                <a:cs typeface="Calibri"/>
              </a:rPr>
              <a:t>durumlarda </a:t>
            </a:r>
            <a:r>
              <a:rPr spc="-10" dirty="0">
                <a:latin typeface="Calibri"/>
                <a:cs typeface="Calibri"/>
              </a:rPr>
              <a:t>kendilerini korumak için gerekirse kendilerine  </a:t>
            </a:r>
            <a:r>
              <a:rPr spc="-15" dirty="0">
                <a:latin typeface="Calibri"/>
                <a:cs typeface="Calibri"/>
              </a:rPr>
              <a:t>zarar </a:t>
            </a:r>
            <a:r>
              <a:rPr spc="-10" dirty="0">
                <a:latin typeface="Calibri"/>
                <a:cs typeface="Calibri"/>
              </a:rPr>
              <a:t>veren </a:t>
            </a:r>
            <a:r>
              <a:rPr spc="-5" dirty="0">
                <a:latin typeface="Calibri"/>
                <a:cs typeface="Calibri"/>
              </a:rPr>
              <a:t>kişiden </a:t>
            </a:r>
            <a:r>
              <a:rPr spc="-10" dirty="0">
                <a:latin typeface="Calibri"/>
                <a:cs typeface="Calibri"/>
              </a:rPr>
              <a:t>kaçmak, </a:t>
            </a:r>
            <a:r>
              <a:rPr spc="-5" dirty="0">
                <a:latin typeface="Calibri"/>
                <a:cs typeface="Calibri"/>
              </a:rPr>
              <a:t>yüksek </a:t>
            </a:r>
            <a:r>
              <a:rPr dirty="0">
                <a:latin typeface="Calibri"/>
                <a:cs typeface="Calibri"/>
              </a:rPr>
              <a:t>sesle </a:t>
            </a:r>
            <a:r>
              <a:rPr spc="-5" dirty="0">
                <a:latin typeface="Calibri"/>
                <a:cs typeface="Calibri"/>
              </a:rPr>
              <a:t>bağırmak </a:t>
            </a:r>
            <a:r>
              <a:rPr spc="-10" dirty="0">
                <a:latin typeface="Calibri"/>
                <a:cs typeface="Calibri"/>
              </a:rPr>
              <a:t>ve </a:t>
            </a:r>
            <a:r>
              <a:rPr dirty="0">
                <a:latin typeface="Calibri"/>
                <a:cs typeface="Calibri"/>
              </a:rPr>
              <a:t>onu </a:t>
            </a:r>
            <a:r>
              <a:rPr spc="-5" dirty="0">
                <a:latin typeface="Calibri"/>
                <a:cs typeface="Calibri"/>
              </a:rPr>
              <a:t>tekmelemek </a:t>
            </a:r>
            <a:r>
              <a:rPr dirty="0">
                <a:latin typeface="Calibri"/>
                <a:cs typeface="Calibri"/>
              </a:rPr>
              <a:t>gibi bazı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kural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dışı 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davranışlar</a:t>
            </a:r>
            <a:r>
              <a:rPr spc="-10" dirty="0">
                <a:latin typeface="Calibri"/>
                <a:cs typeface="Calibri"/>
              </a:rPr>
              <a:t>da </a:t>
            </a:r>
            <a:r>
              <a:rPr spc="-5" dirty="0">
                <a:latin typeface="Calibri"/>
                <a:cs typeface="Calibri"/>
              </a:rPr>
              <a:t>bulunabileceklerini</a:t>
            </a:r>
            <a:r>
              <a:rPr spc="6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anlatın.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761" y="2517648"/>
            <a:ext cx="3736847" cy="416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7783" y="2709673"/>
            <a:ext cx="3352800" cy="3782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876" y="716280"/>
            <a:ext cx="8840724" cy="439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6900" y="908303"/>
            <a:ext cx="8456676" cy="4015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6250" y="5188585"/>
            <a:ext cx="8592185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latin typeface="Calibri"/>
                <a:cs typeface="Calibri"/>
              </a:rPr>
              <a:t>Çocuğunuza tanımadıkları kişilerden </a:t>
            </a:r>
            <a:r>
              <a:rPr spc="-10" dirty="0">
                <a:latin typeface="Calibri"/>
                <a:cs typeface="Calibri"/>
              </a:rPr>
              <a:t>hediye </a:t>
            </a:r>
            <a:r>
              <a:rPr spc="-5" dirty="0">
                <a:latin typeface="Calibri"/>
                <a:cs typeface="Calibri"/>
              </a:rPr>
              <a:t>almamaları gerektiğini </a:t>
            </a:r>
            <a:r>
              <a:rPr spc="-10" dirty="0">
                <a:latin typeface="Calibri"/>
                <a:cs typeface="Calibri"/>
              </a:rPr>
              <a:t>öğretin.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yabancı sizin 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yanınızda çocuğunuza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hediye vermek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ister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çocuğunuz bunu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almak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istemezse, çocuğunuza 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alması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konusunda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baskı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yapmayın.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3822" y="226813"/>
            <a:ext cx="1326515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GÜVEN</a:t>
            </a:r>
            <a:r>
              <a:rPr spc="5" dirty="0"/>
              <a:t>L</a:t>
            </a:r>
            <a:r>
              <a:rPr dirty="0"/>
              <a:t>İK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23773" y="73466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604">
              <a:lnSpc>
                <a:spcPct val="100000"/>
              </a:lnSpc>
            </a:pPr>
            <a:r>
              <a:rPr dirty="0"/>
              <a:t>GÜVEN</a:t>
            </a:r>
            <a:r>
              <a:rPr spc="5" dirty="0"/>
              <a:t>L</a:t>
            </a:r>
            <a:r>
              <a:rPr dirty="0"/>
              <a:t>İK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7869" y="942597"/>
            <a:ext cx="8176259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latin typeface="Calibri"/>
                <a:cs typeface="Calibri"/>
              </a:rPr>
              <a:t>Çocuğunuza; İnşaatlarda, </a:t>
            </a:r>
            <a:r>
              <a:rPr dirty="0">
                <a:latin typeface="Calibri"/>
                <a:cs typeface="Calibri"/>
              </a:rPr>
              <a:t>boş, </a:t>
            </a:r>
            <a:r>
              <a:rPr spc="-10" dirty="0">
                <a:latin typeface="Calibri"/>
                <a:cs typeface="Calibri"/>
              </a:rPr>
              <a:t>terk </a:t>
            </a:r>
            <a:r>
              <a:rPr spc="-5" dirty="0">
                <a:latin typeface="Calibri"/>
                <a:cs typeface="Calibri"/>
              </a:rPr>
              <a:t>edilmiş evlerde, bodrumlarda, ailenin bilgisi olmadan  oynamaması gerektiğini, </a:t>
            </a:r>
            <a:r>
              <a:rPr spc="-15" dirty="0">
                <a:latin typeface="Calibri"/>
                <a:cs typeface="Calibri"/>
              </a:rPr>
              <a:t>ayrıca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ailenden izinsiz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arkadaş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komşu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evlerine </a:t>
            </a:r>
            <a:r>
              <a:rPr dirty="0">
                <a:latin typeface="Calibri"/>
                <a:cs typeface="Calibri"/>
              </a:rPr>
              <a:t>gitmemesi  </a:t>
            </a:r>
            <a:r>
              <a:rPr spc="-10" dirty="0">
                <a:latin typeface="Calibri"/>
                <a:cs typeface="Calibri"/>
              </a:rPr>
              <a:t>gerektiğini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öğretin.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3773" y="1868423"/>
            <a:ext cx="9744456" cy="4828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795" y="2060448"/>
            <a:ext cx="9360408" cy="4443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76400" y="192917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604">
              <a:lnSpc>
                <a:spcPct val="100000"/>
              </a:lnSpc>
            </a:pPr>
            <a:r>
              <a:rPr dirty="0"/>
              <a:t>GÜVEN</a:t>
            </a:r>
            <a:r>
              <a:rPr spc="5" dirty="0"/>
              <a:t>L</a:t>
            </a:r>
            <a:r>
              <a:rPr dirty="0"/>
              <a:t>İK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1038610"/>
            <a:ext cx="8656955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pc="-5" dirty="0">
                <a:latin typeface="Calibri"/>
                <a:cs typeface="Calibri"/>
              </a:rPr>
              <a:t>Çevrede </a:t>
            </a:r>
            <a:r>
              <a:rPr spc="-20" dirty="0">
                <a:latin typeface="Calibri"/>
                <a:cs typeface="Calibri"/>
              </a:rPr>
              <a:t>kötü </a:t>
            </a:r>
            <a:r>
              <a:rPr spc="-5" dirty="0">
                <a:latin typeface="Calibri"/>
                <a:cs typeface="Calibri"/>
              </a:rPr>
              <a:t>insanlar olabileceği ve kandırmak </a:t>
            </a:r>
            <a:r>
              <a:rPr spc="-10" dirty="0">
                <a:latin typeface="Calibri"/>
                <a:cs typeface="Calibri"/>
              </a:rPr>
              <a:t>için </a:t>
            </a:r>
            <a:r>
              <a:rPr spc="-5" dirty="0">
                <a:latin typeface="Calibri"/>
                <a:cs typeface="Calibri"/>
              </a:rPr>
              <a:t>çeşitli </a:t>
            </a:r>
            <a:r>
              <a:rPr spc="-10" dirty="0">
                <a:latin typeface="Calibri"/>
                <a:cs typeface="Calibri"/>
              </a:rPr>
              <a:t>hikayelerle </a:t>
            </a:r>
            <a:r>
              <a:rPr spc="-5" dirty="0">
                <a:latin typeface="Calibri"/>
                <a:cs typeface="Calibri"/>
              </a:rPr>
              <a:t>anlatabileceklerini </a:t>
            </a:r>
            <a:r>
              <a:rPr dirty="0">
                <a:latin typeface="Calibri"/>
                <a:cs typeface="Calibri"/>
              </a:rPr>
              <a:t>ama  </a:t>
            </a:r>
            <a:r>
              <a:rPr spc="-5" dirty="0">
                <a:latin typeface="Calibri"/>
                <a:cs typeface="Calibri"/>
              </a:rPr>
              <a:t>buna </a:t>
            </a:r>
            <a:r>
              <a:rPr dirty="0">
                <a:latin typeface="Calibri"/>
                <a:cs typeface="Calibri"/>
              </a:rPr>
              <a:t>inanmaması </a:t>
            </a:r>
            <a:r>
              <a:rPr spc="-10" dirty="0">
                <a:latin typeface="Calibri"/>
                <a:cs typeface="Calibri"/>
              </a:rPr>
              <a:t>gerektiğini öğretin. </a:t>
            </a:r>
            <a:r>
              <a:rPr spc="-30" dirty="0">
                <a:latin typeface="Calibri"/>
                <a:cs typeface="Calibri"/>
              </a:rPr>
              <a:t>“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Annen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kaza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geçirdi;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ben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doktorum, bin hadi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arabama 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seni yanına götüreceğim”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vb…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1976" y="1929383"/>
            <a:ext cx="9528048" cy="476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2121407"/>
            <a:ext cx="9144000" cy="437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3822" y="58955"/>
            <a:ext cx="394219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GÜVEN</a:t>
            </a:r>
            <a:r>
              <a:rPr spc="5" dirty="0"/>
              <a:t>L</a:t>
            </a:r>
            <a:r>
              <a:rPr dirty="0"/>
              <a:t>İK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8401" y="680973"/>
            <a:ext cx="918464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Calibri"/>
                <a:cs typeface="Calibri"/>
              </a:rPr>
              <a:t>Çocuğunuza </a:t>
            </a:r>
            <a:r>
              <a:rPr spc="-10" dirty="0">
                <a:latin typeface="Calibri"/>
                <a:cs typeface="Calibri"/>
              </a:rPr>
              <a:t>internet </a:t>
            </a:r>
            <a:r>
              <a:rPr spc="-5" dirty="0">
                <a:latin typeface="Calibri"/>
                <a:cs typeface="Calibri"/>
              </a:rPr>
              <a:t>ve </a:t>
            </a:r>
            <a:r>
              <a:rPr spc="-10" dirty="0">
                <a:latin typeface="Calibri"/>
                <a:cs typeface="Calibri"/>
              </a:rPr>
              <a:t>telefonda </a:t>
            </a:r>
            <a:r>
              <a:rPr spc="-5" dirty="0">
                <a:latin typeface="Calibri"/>
                <a:cs typeface="Calibri"/>
              </a:rPr>
              <a:t>tanımadığı insanlarla arkadaşlık yapmamaları </a:t>
            </a:r>
            <a:r>
              <a:rPr spc="-10" dirty="0">
                <a:latin typeface="Calibri"/>
                <a:cs typeface="Calibri"/>
              </a:rPr>
              <a:t>gerektiğini</a:t>
            </a:r>
            <a:r>
              <a:rPr spc="2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öğretin.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8402" y="6082588"/>
            <a:ext cx="848423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10" dirty="0">
                <a:latin typeface="Calibri"/>
                <a:cs typeface="Calibri"/>
              </a:rPr>
              <a:t>Özellikle internet </a:t>
            </a:r>
            <a:r>
              <a:rPr spc="-5" dirty="0">
                <a:latin typeface="Calibri"/>
                <a:cs typeface="Calibri"/>
              </a:rPr>
              <a:t>ortamında ve kişisel </a:t>
            </a:r>
            <a:r>
              <a:rPr spc="-15" dirty="0">
                <a:latin typeface="Calibri"/>
                <a:cs typeface="Calibri"/>
              </a:rPr>
              <a:t>telefon </a:t>
            </a:r>
            <a:r>
              <a:rPr spc="-5" dirty="0">
                <a:latin typeface="Calibri"/>
                <a:cs typeface="Calibri"/>
              </a:rPr>
              <a:t>hesaplarında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görüntüleri paylaşmamaları  gerektiğini, tanımadıkları kişilerle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görüntülü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konuşma </a:t>
            </a:r>
            <a:r>
              <a:rPr spc="-5" dirty="0">
                <a:latin typeface="Calibri"/>
                <a:cs typeface="Calibri"/>
              </a:rPr>
              <a:t>yapmamaları </a:t>
            </a:r>
            <a:r>
              <a:rPr spc="-10" dirty="0">
                <a:latin typeface="Calibri"/>
                <a:cs typeface="Calibri"/>
              </a:rPr>
              <a:t>gerektiğini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öğretin.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7027" y="1018032"/>
            <a:ext cx="9529572" cy="508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9051" y="1210055"/>
            <a:ext cx="9145524" cy="470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3822" y="72925"/>
            <a:ext cx="332804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GÜVEN</a:t>
            </a:r>
            <a:r>
              <a:rPr spc="5" dirty="0"/>
              <a:t>L</a:t>
            </a:r>
            <a:r>
              <a:rPr dirty="0"/>
              <a:t>İK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8402" y="881127"/>
            <a:ext cx="8629015" cy="249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>
                <a:latin typeface="Calibri"/>
                <a:cs typeface="Calibri"/>
              </a:rPr>
              <a:t>Ayrıca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çocuğunuza;</a:t>
            </a:r>
            <a:endParaRPr dirty="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pc="-5" dirty="0">
                <a:latin typeface="Calibri"/>
                <a:cs typeface="Calibri"/>
              </a:rPr>
              <a:t>Ailesinin haberi olmadan </a:t>
            </a:r>
            <a:r>
              <a:rPr spc="-15" dirty="0">
                <a:latin typeface="Calibri"/>
                <a:cs typeface="Calibri"/>
              </a:rPr>
              <a:t>kafelere, </a:t>
            </a:r>
            <a:r>
              <a:rPr spc="-10" dirty="0">
                <a:latin typeface="Calibri"/>
                <a:cs typeface="Calibri"/>
              </a:rPr>
              <a:t>internet </a:t>
            </a:r>
            <a:r>
              <a:rPr spc="-20" dirty="0">
                <a:latin typeface="Calibri"/>
                <a:cs typeface="Calibri"/>
              </a:rPr>
              <a:t>kafelere </a:t>
            </a:r>
            <a:r>
              <a:rPr spc="-5" dirty="0">
                <a:latin typeface="Calibri"/>
                <a:cs typeface="Calibri"/>
              </a:rPr>
              <a:t>oyun salonlarına gitmemeleri gerektiğini,  Ailesinin bilgisi dahilinde gittiğinde </a:t>
            </a:r>
            <a:r>
              <a:rPr dirty="0">
                <a:latin typeface="Calibri"/>
                <a:cs typeface="Calibri"/>
              </a:rPr>
              <a:t>de </a:t>
            </a:r>
            <a:r>
              <a:rPr spc="-5" dirty="0">
                <a:latin typeface="Calibri"/>
                <a:cs typeface="Calibri"/>
              </a:rPr>
              <a:t>yediklerine ve içtiklerine </a:t>
            </a:r>
            <a:r>
              <a:rPr spc="-15" dirty="0">
                <a:latin typeface="Calibri"/>
                <a:cs typeface="Calibri"/>
              </a:rPr>
              <a:t>dikkat</a:t>
            </a:r>
            <a:r>
              <a:rPr spc="2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etmesini,</a:t>
            </a:r>
            <a:endParaRPr dirty="0">
              <a:latin typeface="Calibri"/>
              <a:cs typeface="Calibri"/>
            </a:endParaRPr>
          </a:p>
          <a:p>
            <a:pPr marL="12700" marR="1971039">
              <a:lnSpc>
                <a:spcPct val="200000"/>
              </a:lnSpc>
            </a:pPr>
            <a:r>
              <a:rPr spc="-15" dirty="0">
                <a:latin typeface="Calibri"/>
                <a:cs typeface="Calibri"/>
              </a:rPr>
              <a:t>Tanımadığı </a:t>
            </a:r>
            <a:r>
              <a:rPr spc="-5" dirty="0">
                <a:latin typeface="Calibri"/>
                <a:cs typeface="Calibri"/>
              </a:rPr>
              <a:t>ve </a:t>
            </a:r>
            <a:r>
              <a:rPr dirty="0">
                <a:latin typeface="Calibri"/>
                <a:cs typeface="Calibri"/>
              </a:rPr>
              <a:t>güvenmediği </a:t>
            </a:r>
            <a:r>
              <a:rPr spc="-5" dirty="0">
                <a:latin typeface="Calibri"/>
                <a:cs typeface="Calibri"/>
              </a:rPr>
              <a:t>kişilerden </a:t>
            </a:r>
            <a:r>
              <a:rPr dirty="0">
                <a:latin typeface="Calibri"/>
                <a:cs typeface="Calibri"/>
              </a:rPr>
              <a:t>ağrı </a:t>
            </a:r>
            <a:r>
              <a:rPr spc="-15" dirty="0">
                <a:latin typeface="Calibri"/>
                <a:cs typeface="Calibri"/>
              </a:rPr>
              <a:t>kesici </a:t>
            </a:r>
            <a:r>
              <a:rPr spc="-5" dirty="0">
                <a:latin typeface="Calibri"/>
                <a:cs typeface="Calibri"/>
              </a:rPr>
              <a:t>vs. ilaç alıp içmemesini,  </a:t>
            </a:r>
            <a:r>
              <a:rPr dirty="0">
                <a:latin typeface="Calibri"/>
                <a:cs typeface="Calibri"/>
              </a:rPr>
              <a:t>Geceleri </a:t>
            </a:r>
            <a:r>
              <a:rPr spc="-5" dirty="0">
                <a:latin typeface="Calibri"/>
                <a:cs typeface="Calibri"/>
              </a:rPr>
              <a:t>geç </a:t>
            </a:r>
            <a:r>
              <a:rPr spc="-15" dirty="0">
                <a:latin typeface="Calibri"/>
                <a:cs typeface="Calibri"/>
              </a:rPr>
              <a:t>saatte sokakta </a:t>
            </a:r>
            <a:r>
              <a:rPr spc="-10" dirty="0">
                <a:latin typeface="Calibri"/>
                <a:cs typeface="Calibri"/>
              </a:rPr>
              <a:t>yalnız </a:t>
            </a:r>
            <a:r>
              <a:rPr spc="-5" dirty="0">
                <a:latin typeface="Calibri"/>
                <a:cs typeface="Calibri"/>
              </a:rPr>
              <a:t>başına kalmaması</a:t>
            </a:r>
            <a:r>
              <a:rPr spc="10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gerektiğini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8402" y="4159884"/>
            <a:ext cx="20085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dirty="0">
                <a:latin typeface="Calibri"/>
                <a:cs typeface="Calibri"/>
              </a:rPr>
              <a:t>ÖĞRETİN</a:t>
            </a:r>
            <a:r>
              <a:rPr sz="3600" b="1" spc="-10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8023" y="3308602"/>
            <a:ext cx="4536948" cy="354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0047" y="3500628"/>
            <a:ext cx="4152900" cy="3220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2258" y="72925"/>
            <a:ext cx="7342494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2. </a:t>
            </a:r>
            <a:r>
              <a:rPr spc="-5" dirty="0"/>
              <a:t>VÜCUDUM </a:t>
            </a:r>
            <a:r>
              <a:rPr spc="-10" dirty="0"/>
              <a:t>BANA </a:t>
            </a:r>
            <a:r>
              <a:rPr spc="-5" dirty="0"/>
              <a:t>AİT</a:t>
            </a:r>
            <a:r>
              <a:rPr spc="-90" dirty="0"/>
              <a:t> </a:t>
            </a:r>
            <a:r>
              <a:rPr dirty="0"/>
              <a:t>BİLİNCİ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0335" y="1155447"/>
            <a:ext cx="8654415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latin typeface="Calibri"/>
                <a:cs typeface="Calibri"/>
              </a:rPr>
              <a:t>Çocuklarınıza </a:t>
            </a:r>
            <a:r>
              <a:rPr dirty="0">
                <a:latin typeface="Calibri"/>
                <a:cs typeface="Calibri"/>
              </a:rPr>
              <a:t>bedenlerinin </a:t>
            </a:r>
            <a:r>
              <a:rPr spc="-10" dirty="0">
                <a:latin typeface="Calibri"/>
                <a:cs typeface="Calibri"/>
              </a:rPr>
              <a:t>kendilerine </a:t>
            </a:r>
            <a:r>
              <a:rPr dirty="0">
                <a:latin typeface="Calibri"/>
                <a:cs typeface="Calibri"/>
              </a:rPr>
              <a:t>ait olduğunu, </a:t>
            </a:r>
            <a:r>
              <a:rPr spc="-15" dirty="0">
                <a:latin typeface="Calibri"/>
                <a:cs typeface="Calibri"/>
              </a:rPr>
              <a:t>özellikle </a:t>
            </a:r>
            <a:r>
              <a:rPr spc="-5" dirty="0">
                <a:latin typeface="Calibri"/>
                <a:cs typeface="Calibri"/>
              </a:rPr>
              <a:t>iç çamaşırları </a:t>
            </a:r>
            <a:r>
              <a:rPr spc="-10" dirty="0">
                <a:latin typeface="Calibri"/>
                <a:cs typeface="Calibri"/>
              </a:rPr>
              <a:t>ile kapatılan  </a:t>
            </a:r>
            <a:r>
              <a:rPr spc="-5" dirty="0">
                <a:latin typeface="Calibri"/>
                <a:cs typeface="Calibri"/>
              </a:rPr>
              <a:t>bölgelerin </a:t>
            </a:r>
            <a:r>
              <a:rPr spc="-10" dirty="0">
                <a:latin typeface="Calibri"/>
                <a:cs typeface="Calibri"/>
              </a:rPr>
              <a:t>çok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özel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bölgeler </a:t>
            </a:r>
            <a:r>
              <a:rPr spc="-5" dirty="0">
                <a:latin typeface="Calibri"/>
                <a:cs typeface="Calibri"/>
              </a:rPr>
              <a:t>olduğunu ve </a:t>
            </a:r>
            <a:r>
              <a:rPr dirty="0">
                <a:latin typeface="Calibri"/>
                <a:cs typeface="Calibri"/>
              </a:rPr>
              <a:t>kimsenin </a:t>
            </a:r>
            <a:r>
              <a:rPr spc="-5" dirty="0">
                <a:latin typeface="Calibri"/>
                <a:cs typeface="Calibri"/>
              </a:rPr>
              <a:t>bu bölgelere dokunma hakkının olmadığını  anlatın.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335" y="5778093"/>
            <a:ext cx="851979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10" dirty="0">
                <a:latin typeface="Calibri"/>
                <a:cs typeface="Calibri"/>
              </a:rPr>
              <a:t>Vücudun kişiye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olan bölgelerinin olduğu, bu bölgelerin </a:t>
            </a:r>
            <a:r>
              <a:rPr dirty="0">
                <a:latin typeface="Calibri"/>
                <a:cs typeface="Calibri"/>
              </a:rPr>
              <a:t>gizlenmesi </a:t>
            </a:r>
            <a:r>
              <a:rPr spc="-5" dirty="0">
                <a:latin typeface="Calibri"/>
                <a:cs typeface="Calibri"/>
              </a:rPr>
              <a:t>ve </a:t>
            </a:r>
            <a:r>
              <a:rPr dirty="0">
                <a:latin typeface="Calibri"/>
                <a:cs typeface="Calibri"/>
              </a:rPr>
              <a:t>anne baba </a:t>
            </a:r>
            <a:r>
              <a:rPr spc="-5" dirty="0">
                <a:latin typeface="Calibri"/>
                <a:cs typeface="Calibri"/>
              </a:rPr>
              <a:t>dışında  kimsenin dokunmaması </a:t>
            </a:r>
            <a:r>
              <a:rPr spc="-10" dirty="0">
                <a:latin typeface="Calibri"/>
                <a:cs typeface="Calibri"/>
              </a:rPr>
              <a:t>gerektiği çocuğa </a:t>
            </a:r>
            <a:r>
              <a:rPr u="sng" dirty="0">
                <a:latin typeface="Calibri"/>
                <a:cs typeface="Calibri"/>
              </a:rPr>
              <a:t>2 </a:t>
            </a:r>
            <a:r>
              <a:rPr u="sng" spc="-5" dirty="0">
                <a:latin typeface="Calibri"/>
                <a:cs typeface="Calibri"/>
              </a:rPr>
              <a:t>yaşından </a:t>
            </a:r>
            <a:r>
              <a:rPr u="sng" spc="-10" dirty="0">
                <a:latin typeface="Calibri"/>
                <a:cs typeface="Calibri"/>
              </a:rPr>
              <a:t>itibaren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yavaş yavaş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anlatılabilir.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51989" y="2136647"/>
            <a:ext cx="6289547" cy="333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4012" y="2328672"/>
            <a:ext cx="5905499" cy="2951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VÜCUDUM </a:t>
            </a:r>
            <a:r>
              <a:rPr spc="-10" dirty="0"/>
              <a:t>BANA </a:t>
            </a:r>
            <a:r>
              <a:rPr spc="-5" dirty="0"/>
              <a:t>AİT</a:t>
            </a:r>
            <a:r>
              <a:rPr spc="-114" dirty="0"/>
              <a:t> </a:t>
            </a:r>
            <a:r>
              <a:rPr dirty="0"/>
              <a:t>BİLİNCİ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2268" y="1844041"/>
            <a:ext cx="8595995" cy="313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815"/>
            <a:r>
              <a:rPr spc="-5" dirty="0">
                <a:latin typeface="Calibri"/>
                <a:cs typeface="Calibri"/>
              </a:rPr>
              <a:t>Çocuklar </a:t>
            </a:r>
            <a:r>
              <a:rPr u="sng" dirty="0">
                <a:latin typeface="Calibri"/>
                <a:cs typeface="Calibri"/>
              </a:rPr>
              <a:t>4 </a:t>
            </a:r>
            <a:r>
              <a:rPr u="sng" spc="-5" dirty="0">
                <a:latin typeface="Calibri"/>
                <a:cs typeface="Calibri"/>
              </a:rPr>
              <a:t>yaşından </a:t>
            </a:r>
            <a:r>
              <a:rPr spc="-10" dirty="0">
                <a:latin typeface="Calibri"/>
                <a:cs typeface="Calibri"/>
              </a:rPr>
              <a:t>itibaren </a:t>
            </a:r>
            <a:r>
              <a:rPr spc="-5" dirty="0">
                <a:latin typeface="Calibri"/>
                <a:cs typeface="Calibri"/>
              </a:rPr>
              <a:t>vücutlarının belli bölgelerine dokunulduğunda </a:t>
            </a:r>
            <a:r>
              <a:rPr spc="-10" dirty="0">
                <a:latin typeface="Calibri"/>
                <a:cs typeface="Calibri"/>
              </a:rPr>
              <a:t>rahatsızlık  duymaya </a:t>
            </a:r>
            <a:r>
              <a:rPr spc="-15" dirty="0">
                <a:latin typeface="Calibri"/>
                <a:cs typeface="Calibri"/>
              </a:rPr>
              <a:t>başlamalıdırlar. </a:t>
            </a:r>
            <a:r>
              <a:rPr dirty="0">
                <a:latin typeface="Calibri"/>
                <a:cs typeface="Calibri"/>
              </a:rPr>
              <a:t>Bu </a:t>
            </a:r>
            <a:r>
              <a:rPr spc="-5" dirty="0">
                <a:latin typeface="Calibri"/>
                <a:cs typeface="Calibri"/>
              </a:rPr>
              <a:t>bilincin </a:t>
            </a:r>
            <a:r>
              <a:rPr spc="-10" dirty="0">
                <a:latin typeface="Calibri"/>
                <a:cs typeface="Calibri"/>
              </a:rPr>
              <a:t>kazandırılması için </a:t>
            </a:r>
            <a:r>
              <a:rPr dirty="0">
                <a:latin typeface="Calibri"/>
                <a:cs typeface="Calibri"/>
              </a:rPr>
              <a:t>en </a:t>
            </a:r>
            <a:r>
              <a:rPr spc="-5" dirty="0">
                <a:latin typeface="Calibri"/>
                <a:cs typeface="Calibri"/>
              </a:rPr>
              <a:t>geç </a:t>
            </a:r>
            <a:r>
              <a:rPr dirty="0">
                <a:latin typeface="Calibri"/>
                <a:cs typeface="Calibri"/>
              </a:rPr>
              <a:t>4 </a:t>
            </a:r>
            <a:r>
              <a:rPr spc="-5" dirty="0">
                <a:latin typeface="Calibri"/>
                <a:cs typeface="Calibri"/>
              </a:rPr>
              <a:t>yaşından </a:t>
            </a:r>
            <a:r>
              <a:rPr spc="-10" dirty="0">
                <a:latin typeface="Calibri"/>
                <a:cs typeface="Calibri"/>
              </a:rPr>
              <a:t>itibaren </a:t>
            </a:r>
            <a:r>
              <a:rPr spc="-5" dirty="0">
                <a:latin typeface="Calibri"/>
                <a:cs typeface="Calibri"/>
              </a:rPr>
              <a:t>çocukların 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bölgelerine temas olabildiğince</a:t>
            </a:r>
            <a:r>
              <a:rPr spc="13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azaltılmalıdır.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/>
            <a:r>
              <a:rPr sz="2000" b="1" spc="-5" dirty="0">
                <a:latin typeface="Calibri"/>
                <a:cs typeface="Calibri"/>
              </a:rPr>
              <a:t>Dokunmanız </a:t>
            </a:r>
            <a:r>
              <a:rPr sz="2000" b="1" spc="-20" dirty="0">
                <a:latin typeface="Calibri"/>
                <a:cs typeface="Calibri"/>
              </a:rPr>
              <a:t>ya </a:t>
            </a:r>
            <a:r>
              <a:rPr sz="2000" b="1" dirty="0">
                <a:latin typeface="Calibri"/>
                <a:cs typeface="Calibri"/>
              </a:rPr>
              <a:t>da bakmanız </a:t>
            </a:r>
            <a:r>
              <a:rPr sz="2000" b="1" spc="-5" dirty="0">
                <a:latin typeface="Calibri"/>
                <a:cs typeface="Calibri"/>
              </a:rPr>
              <a:t>gerektiğinde </a:t>
            </a:r>
            <a:r>
              <a:rPr sz="2000" b="1" dirty="0">
                <a:latin typeface="Calibri"/>
                <a:cs typeface="Calibri"/>
              </a:rPr>
              <a:t>anne baba </a:t>
            </a:r>
            <a:r>
              <a:rPr sz="2000" b="1" spc="-10" dirty="0" err="1">
                <a:latin typeface="Calibri"/>
                <a:cs typeface="Calibri"/>
              </a:rPr>
              <a:t>olarak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lang="tr-TR" sz="2000" b="1" spc="-5" dirty="0" smtClean="0">
                <a:solidFill>
                  <a:srgbClr val="FF0000"/>
                </a:solidFill>
                <a:latin typeface="Calibri"/>
                <a:cs typeface="Calibri"/>
              </a:rPr>
              <a:t>ÇOCUKTAN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İZİN ALMANIZ  </a:t>
            </a:r>
            <a:r>
              <a:rPr sz="2000" b="1" spc="-25" dirty="0" err="1" smtClean="0">
                <a:latin typeface="Calibri"/>
                <a:cs typeface="Calibri"/>
              </a:rPr>
              <a:t>gerekmektedir</a:t>
            </a:r>
            <a:r>
              <a:rPr sz="2000" b="1" spc="-2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pc="-15" dirty="0">
                <a:latin typeface="Calibri"/>
                <a:cs typeface="Calibri"/>
              </a:rPr>
              <a:t>Ayrıca </a:t>
            </a:r>
            <a:r>
              <a:rPr spc="-10" dirty="0">
                <a:latin typeface="Calibri"/>
                <a:cs typeface="Calibri"/>
              </a:rPr>
              <a:t>akraba </a:t>
            </a:r>
            <a:r>
              <a:rPr spc="-15" dirty="0">
                <a:latin typeface="Calibri"/>
                <a:cs typeface="Calibri"/>
              </a:rPr>
              <a:t>ya </a:t>
            </a:r>
            <a:r>
              <a:rPr dirty="0">
                <a:latin typeface="Calibri"/>
                <a:cs typeface="Calibri"/>
              </a:rPr>
              <a:t>da </a:t>
            </a:r>
            <a:r>
              <a:rPr spc="-5" dirty="0">
                <a:latin typeface="Calibri"/>
                <a:cs typeface="Calibri"/>
              </a:rPr>
              <a:t>arkadaşlar </a:t>
            </a:r>
            <a:r>
              <a:rPr spc="-10" dirty="0">
                <a:latin typeface="Calibri"/>
                <a:cs typeface="Calibri"/>
              </a:rPr>
              <a:t>tarafından </a:t>
            </a:r>
            <a:r>
              <a:rPr spc="-5" dirty="0">
                <a:latin typeface="Calibri"/>
                <a:cs typeface="Calibri"/>
              </a:rPr>
              <a:t>çocuk,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bölgelerine </a:t>
            </a:r>
            <a:r>
              <a:rPr spc="-10" dirty="0">
                <a:latin typeface="Calibri"/>
                <a:cs typeface="Calibri"/>
              </a:rPr>
              <a:t>dokunularak, </a:t>
            </a:r>
            <a:r>
              <a:rPr spc="-5" dirty="0">
                <a:latin typeface="Calibri"/>
                <a:cs typeface="Calibri"/>
              </a:rPr>
              <a:t>öperek </a:t>
            </a:r>
            <a:r>
              <a:rPr spc="-15" dirty="0">
                <a:latin typeface="Calibri"/>
                <a:cs typeface="Calibri"/>
              </a:rPr>
              <a:t>ya</a:t>
            </a:r>
            <a:r>
              <a:rPr spc="25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</a:p>
          <a:p>
            <a:pPr marL="12700"/>
            <a:r>
              <a:rPr spc="-15" dirty="0">
                <a:latin typeface="Calibri"/>
                <a:cs typeface="Calibri"/>
              </a:rPr>
              <a:t>vurarak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sevilmemelidir.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/>
            <a:r>
              <a:rPr b="1" spc="-45" dirty="0">
                <a:latin typeface="Calibri"/>
                <a:cs typeface="Calibri"/>
              </a:rPr>
              <a:t>Vay </a:t>
            </a:r>
            <a:r>
              <a:rPr b="1" dirty="0">
                <a:latin typeface="Calibri"/>
                <a:cs typeface="Calibri"/>
              </a:rPr>
              <a:t>be </a:t>
            </a:r>
            <a:r>
              <a:rPr b="1" spc="-10" dirty="0">
                <a:latin typeface="Calibri"/>
                <a:cs typeface="Calibri"/>
              </a:rPr>
              <a:t>erkek </a:t>
            </a:r>
            <a:r>
              <a:rPr b="1" dirty="0">
                <a:latin typeface="Calibri"/>
                <a:cs typeface="Calibri"/>
              </a:rPr>
              <a:t>adam, </a:t>
            </a:r>
            <a:r>
              <a:rPr b="1" spc="-10" dirty="0">
                <a:latin typeface="Calibri"/>
                <a:cs typeface="Calibri"/>
              </a:rPr>
              <a:t>erkek </a:t>
            </a:r>
            <a:r>
              <a:rPr b="1" dirty="0">
                <a:latin typeface="Calibri"/>
                <a:cs typeface="Calibri"/>
              </a:rPr>
              <a:t>o </a:t>
            </a:r>
            <a:r>
              <a:rPr b="1" spc="-10" dirty="0">
                <a:latin typeface="Calibri"/>
                <a:cs typeface="Calibri"/>
              </a:rPr>
              <a:t>bırak istediğini yapsın </a:t>
            </a:r>
            <a:r>
              <a:rPr b="1" dirty="0">
                <a:latin typeface="Calibri"/>
                <a:cs typeface="Calibri"/>
              </a:rPr>
              <a:t>gibi </a:t>
            </a:r>
            <a:r>
              <a:rPr b="1" spc="-10" dirty="0">
                <a:latin typeface="Calibri"/>
                <a:cs typeface="Calibri"/>
              </a:rPr>
              <a:t>ifadelerden kesinlikle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kaçınılmalıdır!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VÜCUDUM </a:t>
            </a:r>
            <a:r>
              <a:rPr spc="-10" dirty="0"/>
              <a:t>BANA </a:t>
            </a:r>
            <a:r>
              <a:rPr spc="-5" dirty="0"/>
              <a:t>AİT</a:t>
            </a:r>
            <a:r>
              <a:rPr spc="-114" dirty="0"/>
              <a:t> </a:t>
            </a:r>
            <a:r>
              <a:rPr dirty="0"/>
              <a:t>BİLİNCİ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9810" y="1371600"/>
            <a:ext cx="8925636" cy="5062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485" marR="344805"/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Çocuğunuza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bedeninin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kendisine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ait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olduğunu,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ellenmek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veya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öpülmek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istemiyorsa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buna 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hayır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deme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hakkının olduğunu</a:t>
            </a:r>
            <a:r>
              <a:rPr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öğretin.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24485"/>
            <a:r>
              <a:rPr spc="-5" dirty="0">
                <a:latin typeface="Calibri"/>
                <a:cs typeface="Calibri"/>
              </a:rPr>
              <a:t>Sizler </a:t>
            </a:r>
            <a:r>
              <a:rPr dirty="0">
                <a:latin typeface="Calibri"/>
                <a:cs typeface="Calibri"/>
              </a:rPr>
              <a:t>de </a:t>
            </a:r>
            <a:r>
              <a:rPr spc="-10" dirty="0">
                <a:latin typeface="Calibri"/>
                <a:cs typeface="Calibri"/>
              </a:rPr>
              <a:t>yetişkin olarak </a:t>
            </a:r>
            <a:r>
              <a:rPr spc="-15" dirty="0">
                <a:latin typeface="Calibri"/>
                <a:cs typeface="Calibri"/>
              </a:rPr>
              <a:t>kendi </a:t>
            </a:r>
            <a:r>
              <a:rPr spc="-5" dirty="0">
                <a:latin typeface="Calibri"/>
                <a:cs typeface="Calibri"/>
              </a:rPr>
              <a:t>çocuğunuza </a:t>
            </a:r>
            <a:r>
              <a:rPr spc="-15" dirty="0">
                <a:latin typeface="Calibri"/>
                <a:cs typeface="Calibri"/>
              </a:rPr>
              <a:t>veya </a:t>
            </a:r>
            <a:r>
              <a:rPr spc="-10" dirty="0">
                <a:latin typeface="Calibri"/>
                <a:cs typeface="Calibri"/>
              </a:rPr>
              <a:t>başka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10" dirty="0">
                <a:latin typeface="Calibri"/>
                <a:cs typeface="Calibri"/>
              </a:rPr>
              <a:t>çocuğa </a:t>
            </a:r>
            <a:r>
              <a:rPr spc="-5" dirty="0">
                <a:latin typeface="Calibri"/>
                <a:cs typeface="Calibri"/>
              </a:rPr>
              <a:t>sevme </a:t>
            </a:r>
            <a:r>
              <a:rPr spc="-10" dirty="0">
                <a:latin typeface="Calibri"/>
                <a:cs typeface="Calibri"/>
              </a:rPr>
              <a:t>ya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öpme</a:t>
            </a:r>
          </a:p>
          <a:p>
            <a:pPr marL="324485"/>
            <a:r>
              <a:rPr spc="-10" dirty="0">
                <a:latin typeface="Calibri"/>
                <a:cs typeface="Calibri"/>
              </a:rPr>
              <a:t>konusunda </a:t>
            </a:r>
            <a:r>
              <a:rPr spc="-15" dirty="0">
                <a:latin typeface="Calibri"/>
                <a:cs typeface="Calibri"/>
              </a:rPr>
              <a:t>ısrarcı </a:t>
            </a:r>
            <a:r>
              <a:rPr spc="-10" dirty="0">
                <a:latin typeface="Calibri"/>
                <a:cs typeface="Calibri"/>
              </a:rPr>
              <a:t>olmayın. </a:t>
            </a:r>
            <a:r>
              <a:rPr b="1" dirty="0">
                <a:latin typeface="Calibri"/>
                <a:cs typeface="Calibri"/>
              </a:rPr>
              <a:t>Çocuğunuz o esnada </a:t>
            </a:r>
            <a:r>
              <a:rPr b="1" spc="-10" dirty="0">
                <a:latin typeface="Calibri"/>
                <a:cs typeface="Calibri"/>
              </a:rPr>
              <a:t>kendini </a:t>
            </a:r>
            <a:r>
              <a:rPr b="1" dirty="0">
                <a:latin typeface="Calibri"/>
                <a:cs typeface="Calibri"/>
              </a:rPr>
              <a:t>öptürmek </a:t>
            </a:r>
            <a:r>
              <a:rPr b="1" spc="-10" dirty="0">
                <a:latin typeface="Calibri"/>
                <a:cs typeface="Calibri"/>
              </a:rPr>
              <a:t>istemiyorsa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öpmeyin.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latin typeface="Calibri"/>
                <a:cs typeface="Calibri"/>
              </a:rPr>
              <a:t>ÇOCUĞUNUZU </a:t>
            </a:r>
            <a:r>
              <a:rPr b="1" spc="-10" dirty="0">
                <a:latin typeface="Calibri"/>
                <a:cs typeface="Calibri"/>
              </a:rPr>
              <a:t>DUDAĞINDAN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ÖPMEYİN!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/>
            <a:r>
              <a:rPr spc="-10" dirty="0">
                <a:latin typeface="Calibri"/>
                <a:cs typeface="Calibri"/>
              </a:rPr>
              <a:t>Çocuklara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bölgeleri olduğu ve </a:t>
            </a:r>
            <a:r>
              <a:rPr dirty="0">
                <a:latin typeface="Calibri"/>
                <a:cs typeface="Calibri"/>
              </a:rPr>
              <a:t>kimsenin </a:t>
            </a:r>
            <a:r>
              <a:rPr spc="-5" dirty="0">
                <a:latin typeface="Calibri"/>
                <a:cs typeface="Calibri"/>
              </a:rPr>
              <a:t>bu bölgelere dokunmasına izin </a:t>
            </a:r>
            <a:r>
              <a:rPr dirty="0">
                <a:latin typeface="Calibri"/>
                <a:cs typeface="Calibri"/>
              </a:rPr>
              <a:t>vermemesi </a:t>
            </a:r>
            <a:r>
              <a:rPr spc="-10" dirty="0">
                <a:latin typeface="Calibri"/>
                <a:cs typeface="Calibri"/>
              </a:rPr>
              <a:t>gerektiği  anlatılırken, </a:t>
            </a:r>
            <a:r>
              <a:rPr dirty="0">
                <a:latin typeface="Calibri"/>
                <a:cs typeface="Calibri"/>
              </a:rPr>
              <a:t>anne babanın </a:t>
            </a:r>
            <a:r>
              <a:rPr spc="-5" dirty="0">
                <a:latin typeface="Calibri"/>
                <a:cs typeface="Calibri"/>
              </a:rPr>
              <a:t>çocuğu </a:t>
            </a:r>
            <a:r>
              <a:rPr spc="-10" dirty="0">
                <a:latin typeface="Calibri"/>
                <a:cs typeface="Calibri"/>
              </a:rPr>
              <a:t>dudaktan </a:t>
            </a:r>
            <a:r>
              <a:rPr dirty="0">
                <a:latin typeface="Calibri"/>
                <a:cs typeface="Calibri"/>
              </a:rPr>
              <a:t>öpmesi </a:t>
            </a:r>
            <a:r>
              <a:rPr spc="-5" dirty="0">
                <a:latin typeface="Calibri"/>
                <a:cs typeface="Calibri"/>
              </a:rPr>
              <a:t>çocuğun zihninde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çelişki</a:t>
            </a:r>
            <a:r>
              <a:rPr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yaratır.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153670"/>
            <a:r>
              <a:rPr dirty="0">
                <a:latin typeface="Calibri"/>
                <a:cs typeface="Calibri"/>
              </a:rPr>
              <a:t>Anne babası </a:t>
            </a:r>
            <a:r>
              <a:rPr spc="-10" dirty="0">
                <a:latin typeface="Calibri"/>
                <a:cs typeface="Calibri"/>
              </a:rPr>
              <a:t>tarafından dudaktan </a:t>
            </a:r>
            <a:r>
              <a:rPr spc="-5" dirty="0">
                <a:latin typeface="Calibri"/>
                <a:cs typeface="Calibri"/>
              </a:rPr>
              <a:t>öpülen çocuk, başkasının da </a:t>
            </a:r>
            <a:r>
              <a:rPr spc="-10" dirty="0">
                <a:latin typeface="Calibri"/>
                <a:cs typeface="Calibri"/>
              </a:rPr>
              <a:t>kendisini </a:t>
            </a:r>
            <a:r>
              <a:rPr spc="-5" dirty="0">
                <a:latin typeface="Calibri"/>
                <a:cs typeface="Calibri"/>
              </a:rPr>
              <a:t>dudağından </a:t>
            </a:r>
            <a:r>
              <a:rPr dirty="0">
                <a:latin typeface="Calibri"/>
                <a:cs typeface="Calibri"/>
              </a:rPr>
              <a:t>öpmesine  </a:t>
            </a:r>
            <a:r>
              <a:rPr spc="-10" dirty="0">
                <a:latin typeface="Calibri"/>
                <a:cs typeface="Calibri"/>
              </a:rPr>
              <a:t>itiraz </a:t>
            </a:r>
            <a:r>
              <a:rPr spc="-5" dirty="0">
                <a:latin typeface="Calibri"/>
                <a:cs typeface="Calibri"/>
              </a:rPr>
              <a:t>etmez. </a:t>
            </a:r>
            <a:r>
              <a:rPr dirty="0" err="1">
                <a:latin typeface="Calibri"/>
                <a:cs typeface="Calibri"/>
              </a:rPr>
              <a:t>Çünkü</a:t>
            </a:r>
            <a:r>
              <a:rPr dirty="0">
                <a:latin typeface="Calibri"/>
                <a:cs typeface="Calibri"/>
              </a:rPr>
              <a:t> </a:t>
            </a:r>
            <a:r>
              <a:rPr lang="tr-TR" spc="-5" dirty="0" smtClean="0">
                <a:solidFill>
                  <a:srgbClr val="FF0000"/>
                </a:solidFill>
                <a:latin typeface="Calibri"/>
                <a:cs typeface="Calibri"/>
              </a:rPr>
              <a:t>ÇOCUKLAR </a:t>
            </a:r>
            <a:r>
              <a:rPr lang="tr-TR" spc="-10" dirty="0" smtClean="0">
                <a:solidFill>
                  <a:srgbClr val="FF0000"/>
                </a:solidFill>
                <a:latin typeface="Calibri"/>
                <a:cs typeface="Calibri"/>
              </a:rPr>
              <a:t>İÇİN </a:t>
            </a:r>
            <a:r>
              <a:rPr lang="tr-TR" dirty="0" smtClean="0">
                <a:solidFill>
                  <a:srgbClr val="FF0000"/>
                </a:solidFill>
                <a:latin typeface="Calibri"/>
                <a:cs typeface="Calibri"/>
              </a:rPr>
              <a:t>ANNE </a:t>
            </a:r>
            <a:r>
              <a:rPr lang="tr-TR" spc="-5" dirty="0" smtClean="0">
                <a:solidFill>
                  <a:srgbClr val="FF0000"/>
                </a:solidFill>
                <a:latin typeface="Calibri"/>
                <a:cs typeface="Calibri"/>
              </a:rPr>
              <a:t>BABALARININ </a:t>
            </a:r>
            <a:r>
              <a:rPr lang="tr-TR" spc="-10" dirty="0" smtClean="0">
                <a:solidFill>
                  <a:srgbClr val="FF0000"/>
                </a:solidFill>
                <a:latin typeface="Calibri"/>
                <a:cs typeface="Calibri"/>
              </a:rPr>
              <a:t>YAPTIĞI </a:t>
            </a:r>
            <a:r>
              <a:rPr lang="tr-TR" spc="-20" dirty="0" smtClean="0">
                <a:solidFill>
                  <a:srgbClr val="FF0000"/>
                </a:solidFill>
                <a:latin typeface="Calibri"/>
                <a:cs typeface="Calibri"/>
              </a:rPr>
              <a:t>DOĞRUDUR,</a:t>
            </a:r>
            <a:r>
              <a:rPr lang="tr-TR" spc="19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pc="-20" dirty="0" smtClean="0">
                <a:solidFill>
                  <a:srgbClr val="FF0000"/>
                </a:solidFill>
                <a:latin typeface="Calibri"/>
                <a:cs typeface="Calibri"/>
              </a:rPr>
              <a:t>MEŞRUDUR.</a:t>
            </a:r>
            <a:endParaRPr lang="tr-TR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lang="tr-TR" sz="185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91440"/>
            <a:r>
              <a:rPr dirty="0" smtClean="0">
                <a:latin typeface="Calibri"/>
                <a:cs typeface="Calibri"/>
              </a:rPr>
              <a:t>Bu </a:t>
            </a:r>
            <a:r>
              <a:rPr dirty="0">
                <a:latin typeface="Calibri"/>
                <a:cs typeface="Calibri"/>
              </a:rPr>
              <a:t>nedenle </a:t>
            </a:r>
            <a:r>
              <a:rPr spc="-5" dirty="0">
                <a:latin typeface="Calibri"/>
                <a:cs typeface="Calibri"/>
              </a:rPr>
              <a:t>çocuklar </a:t>
            </a:r>
            <a:r>
              <a:rPr spc="-20" dirty="0">
                <a:latin typeface="Calibri"/>
                <a:cs typeface="Calibri"/>
              </a:rPr>
              <a:t>kötü </a:t>
            </a:r>
            <a:r>
              <a:rPr spc="-10" dirty="0">
                <a:latin typeface="Calibri"/>
                <a:cs typeface="Calibri"/>
              </a:rPr>
              <a:t>niyetli </a:t>
            </a:r>
            <a:r>
              <a:rPr spc="-5" dirty="0">
                <a:latin typeface="Calibri"/>
                <a:cs typeface="Calibri"/>
              </a:rPr>
              <a:t>kişilerin </a:t>
            </a:r>
            <a:r>
              <a:rPr spc="-10" dirty="0">
                <a:latin typeface="Calibri"/>
                <a:cs typeface="Calibri"/>
              </a:rPr>
              <a:t>taciz, </a:t>
            </a:r>
            <a:r>
              <a:rPr spc="-5" dirty="0">
                <a:latin typeface="Calibri"/>
                <a:cs typeface="Calibri"/>
              </a:rPr>
              <a:t>istismar </a:t>
            </a:r>
            <a:r>
              <a:rPr spc="-10" dirty="0">
                <a:latin typeface="Calibri"/>
                <a:cs typeface="Calibri"/>
              </a:rPr>
              <a:t>ve </a:t>
            </a:r>
            <a:r>
              <a:rPr spc="-15" dirty="0">
                <a:latin typeface="Calibri"/>
                <a:cs typeface="Calibri"/>
              </a:rPr>
              <a:t>hatta </a:t>
            </a:r>
            <a:r>
              <a:rPr spc="-10" dirty="0">
                <a:latin typeface="Calibri"/>
                <a:cs typeface="Calibri"/>
              </a:rPr>
              <a:t>tecavüzüne </a:t>
            </a:r>
            <a:r>
              <a:rPr spc="-20" dirty="0">
                <a:latin typeface="Calibri"/>
                <a:cs typeface="Calibri"/>
              </a:rPr>
              <a:t>karşı </a:t>
            </a:r>
            <a:r>
              <a:rPr spc="-10" dirty="0">
                <a:latin typeface="Calibri"/>
                <a:cs typeface="Calibri"/>
              </a:rPr>
              <a:t>kendilerini  </a:t>
            </a:r>
            <a:r>
              <a:rPr spc="-20" dirty="0">
                <a:latin typeface="Calibri"/>
                <a:cs typeface="Calibri"/>
              </a:rPr>
              <a:t>koruyamazlar, </a:t>
            </a:r>
            <a:r>
              <a:rPr spc="-15" dirty="0">
                <a:latin typeface="Calibri"/>
                <a:cs typeface="Calibri"/>
              </a:rPr>
              <a:t>hatta </a:t>
            </a:r>
            <a:r>
              <a:rPr dirty="0">
                <a:latin typeface="Calibri"/>
                <a:cs typeface="Calibri"/>
              </a:rPr>
              <a:t>bu </a:t>
            </a:r>
            <a:r>
              <a:rPr spc="-5" dirty="0">
                <a:latin typeface="Calibri"/>
                <a:cs typeface="Calibri"/>
              </a:rPr>
              <a:t>kişilerin davranışlarının </a:t>
            </a:r>
            <a:r>
              <a:rPr spc="-20" dirty="0">
                <a:latin typeface="Calibri"/>
                <a:cs typeface="Calibri"/>
              </a:rPr>
              <a:t>kötü </a:t>
            </a:r>
            <a:r>
              <a:rPr spc="-10" dirty="0">
                <a:latin typeface="Calibri"/>
                <a:cs typeface="Calibri"/>
              </a:rPr>
              <a:t>ve </a:t>
            </a:r>
            <a:r>
              <a:rPr spc="-15" dirty="0">
                <a:latin typeface="Calibri"/>
                <a:cs typeface="Calibri"/>
              </a:rPr>
              <a:t>zarar </a:t>
            </a:r>
            <a:r>
              <a:rPr spc="-5" dirty="0">
                <a:latin typeface="Calibri"/>
                <a:cs typeface="Calibri"/>
              </a:rPr>
              <a:t>verici </a:t>
            </a:r>
            <a:r>
              <a:rPr dirty="0">
                <a:latin typeface="Calibri"/>
                <a:cs typeface="Calibri"/>
              </a:rPr>
              <a:t>olduğunu </a:t>
            </a:r>
            <a:r>
              <a:rPr spc="-10" dirty="0">
                <a:latin typeface="Calibri"/>
                <a:cs typeface="Calibri"/>
              </a:rPr>
              <a:t>anlayamayabilirler  </a:t>
            </a:r>
            <a:r>
              <a:rPr spc="-5" dirty="0">
                <a:latin typeface="Calibri"/>
                <a:cs typeface="Calibri"/>
              </a:rPr>
              <a:t>bile…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VÜCUDUM </a:t>
            </a:r>
            <a:r>
              <a:rPr spc="-10" dirty="0"/>
              <a:t>BANA </a:t>
            </a:r>
            <a:r>
              <a:rPr spc="-5" dirty="0"/>
              <a:t>AİT</a:t>
            </a:r>
            <a:r>
              <a:rPr spc="-114" dirty="0"/>
              <a:t> </a:t>
            </a:r>
            <a:r>
              <a:rPr dirty="0"/>
              <a:t>BİLİNCİ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2268" y="1740089"/>
            <a:ext cx="8739505" cy="3316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latin typeface="Calibri"/>
                <a:cs typeface="Calibri"/>
              </a:rPr>
              <a:t>Çocuklar yürümeye başladığı andan itibaren, </a:t>
            </a:r>
            <a:r>
              <a:rPr spc="-10" dirty="0">
                <a:latin typeface="Calibri"/>
                <a:cs typeface="Calibri"/>
              </a:rPr>
              <a:t>çırılçıplak olarak ortada </a:t>
            </a:r>
            <a:r>
              <a:rPr spc="-20" dirty="0">
                <a:latin typeface="Calibri"/>
                <a:cs typeface="Calibri"/>
              </a:rPr>
              <a:t>bırakılmamalıdır. </a:t>
            </a:r>
            <a:r>
              <a:rPr spc="-5" dirty="0">
                <a:latin typeface="Calibri"/>
                <a:cs typeface="Calibri"/>
              </a:rPr>
              <a:t>Çocuk,  </a:t>
            </a:r>
            <a:r>
              <a:rPr spc="-10" dirty="0">
                <a:latin typeface="Calibri"/>
                <a:cs typeface="Calibri"/>
              </a:rPr>
              <a:t>hatırlayabildiği </a:t>
            </a:r>
            <a:r>
              <a:rPr dirty="0">
                <a:latin typeface="Calibri"/>
                <a:cs typeface="Calibri"/>
              </a:rPr>
              <a:t>en </a:t>
            </a:r>
            <a:r>
              <a:rPr spc="-5" dirty="0">
                <a:latin typeface="Calibri"/>
                <a:cs typeface="Calibri"/>
              </a:rPr>
              <a:t>küçük </a:t>
            </a:r>
            <a:r>
              <a:rPr spc="-10" dirty="0">
                <a:latin typeface="Calibri"/>
                <a:cs typeface="Calibri"/>
              </a:rPr>
              <a:t>yaşlardan itibaren kendisini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bölgeleri giyinik </a:t>
            </a:r>
            <a:r>
              <a:rPr spc="-10" dirty="0">
                <a:latin typeface="Calibri"/>
                <a:cs typeface="Calibri"/>
              </a:rPr>
              <a:t>olarak</a:t>
            </a:r>
            <a:r>
              <a:rPr spc="35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hatırlamalıdır.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Kendisini başkalarının yanında çıplak </a:t>
            </a:r>
            <a:r>
              <a:rPr spc="-10" dirty="0">
                <a:latin typeface="Calibri"/>
                <a:cs typeface="Calibri"/>
              </a:rPr>
              <a:t>olarak görmeye </a:t>
            </a:r>
            <a:r>
              <a:rPr spc="-5" dirty="0">
                <a:latin typeface="Calibri"/>
                <a:cs typeface="Calibri"/>
              </a:rPr>
              <a:t>alışkın </a:t>
            </a:r>
            <a:r>
              <a:rPr spc="-15" dirty="0">
                <a:latin typeface="Calibri"/>
                <a:cs typeface="Calibri"/>
              </a:rPr>
              <a:t>olmayan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5" dirty="0">
                <a:latin typeface="Calibri"/>
                <a:cs typeface="Calibri"/>
              </a:rPr>
              <a:t>çocuk,</a:t>
            </a:r>
            <a:r>
              <a:rPr spc="204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elbisesinin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birileri </a:t>
            </a:r>
            <a:r>
              <a:rPr spc="-10" dirty="0">
                <a:latin typeface="Calibri"/>
                <a:cs typeface="Calibri"/>
              </a:rPr>
              <a:t>tarafından çıkarılmasından </a:t>
            </a:r>
            <a:r>
              <a:rPr spc="-5" dirty="0">
                <a:latin typeface="Calibri"/>
                <a:cs typeface="Calibri"/>
              </a:rPr>
              <a:t>ciddi </a:t>
            </a:r>
            <a:r>
              <a:rPr spc="-10" dirty="0">
                <a:latin typeface="Calibri"/>
                <a:cs typeface="Calibri"/>
              </a:rPr>
              <a:t>rahatsızlık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duyacaktır.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99060"/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Özellikle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4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yaşından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sonra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çocuğu iç çamaşırıyla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yıkamak,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iç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çamaşırı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çıkarırken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başı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hafif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yana  çevirerek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alana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saygı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gösterdiğinizi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hissettirmek,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çocuklarda mahremiyet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duygusunun  gelişmesine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katkı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sağlayacaktır.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58800"/>
            <a:r>
              <a:rPr b="1" spc="-5" dirty="0">
                <a:latin typeface="Calibri"/>
                <a:cs typeface="Calibri"/>
              </a:rPr>
              <a:t>Anne-babanın </a:t>
            </a:r>
            <a:r>
              <a:rPr b="1" spc="-10" dirty="0">
                <a:latin typeface="Calibri"/>
                <a:cs typeface="Calibri"/>
              </a:rPr>
              <a:t>kendisi </a:t>
            </a:r>
            <a:r>
              <a:rPr b="1" dirty="0">
                <a:latin typeface="Calibri"/>
                <a:cs typeface="Calibri"/>
              </a:rPr>
              <a:t>de çıplak </a:t>
            </a:r>
            <a:r>
              <a:rPr b="1" spc="-10" dirty="0">
                <a:latin typeface="Calibri"/>
                <a:cs typeface="Calibri"/>
              </a:rPr>
              <a:t>olarak </a:t>
            </a:r>
            <a:r>
              <a:rPr b="1" spc="-5" dirty="0">
                <a:latin typeface="Calibri"/>
                <a:cs typeface="Calibri"/>
              </a:rPr>
              <a:t>çocukla </a:t>
            </a:r>
            <a:r>
              <a:rPr b="1" spc="-10" dirty="0">
                <a:latin typeface="Calibri"/>
                <a:cs typeface="Calibri"/>
              </a:rPr>
              <a:t>aynı </a:t>
            </a:r>
            <a:r>
              <a:rPr b="1" dirty="0">
                <a:latin typeface="Calibri"/>
                <a:cs typeface="Calibri"/>
              </a:rPr>
              <a:t>anda </a:t>
            </a:r>
            <a:r>
              <a:rPr b="1" spc="-10" dirty="0">
                <a:latin typeface="Calibri"/>
                <a:cs typeface="Calibri"/>
              </a:rPr>
              <a:t>banyoda </a:t>
            </a:r>
            <a:r>
              <a:rPr b="1" spc="-5" dirty="0">
                <a:latin typeface="Calibri"/>
                <a:cs typeface="Calibri"/>
              </a:rPr>
              <a:t>bulunması </a:t>
            </a:r>
            <a:r>
              <a:rPr b="1" spc="-10" dirty="0">
                <a:latin typeface="Calibri"/>
                <a:cs typeface="Calibri"/>
              </a:rPr>
              <a:t>kesinlikle  </a:t>
            </a:r>
            <a:r>
              <a:rPr b="1" spc="-5" dirty="0">
                <a:latin typeface="Calibri"/>
                <a:cs typeface="Calibri"/>
              </a:rPr>
              <a:t>yanlıştır!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600200" y="533400"/>
            <a:ext cx="7557868" cy="53046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Bu çalışmadaki amacımız çocuklarımızı olası risklere karşı nasıl koruyacağımızı öğrenmek ve korunma yollarını çocuklarımıza öğretmek.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Ailemizi olası risklerden korumak için önce bu risk faktörlerini tanımamız onlar hakkında bilgi sahibi olmamız gerekir. </a:t>
            </a:r>
            <a:endParaRPr lang="tr-TR" u="sng" dirty="0" smtClean="0"/>
          </a:p>
          <a:p>
            <a:pPr marL="0" indent="0" algn="just">
              <a:buNone/>
            </a:pPr>
            <a:r>
              <a:rPr lang="tr-TR" b="1" i="1" dirty="0" smtClean="0"/>
              <a:t>  </a:t>
            </a:r>
          </a:p>
          <a:p>
            <a:pPr marL="342900" indent="-342900">
              <a:buFont typeface="Wingdings" pitchFamily="2" charset="2"/>
              <a:buChar char="§"/>
            </a:pPr>
            <a:endParaRPr lang="tr-TR" dirty="0" smtClean="0"/>
          </a:p>
          <a:p>
            <a:endParaRPr lang="tr-TR" dirty="0" smtClean="0"/>
          </a:p>
        </p:txBody>
      </p:sp>
      <p:sp>
        <p:nvSpPr>
          <p:cNvPr id="3" name="object 3"/>
          <p:cNvSpPr/>
          <p:nvPr/>
        </p:nvSpPr>
        <p:spPr>
          <a:xfrm>
            <a:off x="9463337" y="858130"/>
            <a:ext cx="1296924" cy="3174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6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402" y="291206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VÜCUDUM </a:t>
            </a:r>
            <a:r>
              <a:rPr spc="-10" dirty="0"/>
              <a:t>BANA </a:t>
            </a:r>
            <a:r>
              <a:rPr spc="-5" dirty="0"/>
              <a:t>AİT</a:t>
            </a:r>
            <a:r>
              <a:rPr spc="-114" dirty="0"/>
              <a:t> </a:t>
            </a:r>
            <a:r>
              <a:rPr dirty="0"/>
              <a:t>BİLİNCİ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8402" y="1155447"/>
            <a:ext cx="9031605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0010"/>
            <a:r>
              <a:rPr dirty="0">
                <a:latin typeface="Calibri"/>
                <a:cs typeface="Calibri"/>
              </a:rPr>
              <a:t>Bazı </a:t>
            </a:r>
            <a:r>
              <a:rPr spc="-5" dirty="0">
                <a:latin typeface="Calibri"/>
                <a:cs typeface="Calibri"/>
              </a:rPr>
              <a:t>anne </a:t>
            </a:r>
            <a:r>
              <a:rPr spc="-20" dirty="0">
                <a:latin typeface="Calibri"/>
                <a:cs typeface="Calibri"/>
              </a:rPr>
              <a:t>babalar, </a:t>
            </a:r>
            <a:r>
              <a:rPr spc="-10" dirty="0">
                <a:latin typeface="Calibri"/>
                <a:cs typeface="Calibri"/>
              </a:rPr>
              <a:t>farklı </a:t>
            </a:r>
            <a:r>
              <a:rPr dirty="0">
                <a:latin typeface="Calibri"/>
                <a:cs typeface="Calibri"/>
              </a:rPr>
              <a:t>sebeplerle </a:t>
            </a:r>
            <a:r>
              <a:rPr spc="-5" dirty="0">
                <a:latin typeface="Calibri"/>
                <a:cs typeface="Calibri"/>
              </a:rPr>
              <a:t>çocukları </a:t>
            </a:r>
            <a:r>
              <a:rPr spc="-10" dirty="0">
                <a:latin typeface="Calibri"/>
                <a:cs typeface="Calibri"/>
              </a:rPr>
              <a:t>ile birlikte tuvalete girmekte </a:t>
            </a:r>
            <a:r>
              <a:rPr spc="-15" dirty="0">
                <a:latin typeface="Calibri"/>
                <a:cs typeface="Calibri"/>
              </a:rPr>
              <a:t>ya </a:t>
            </a:r>
            <a:r>
              <a:rPr spc="-5" dirty="0">
                <a:latin typeface="Calibri"/>
                <a:cs typeface="Calibri"/>
              </a:rPr>
              <a:t>da </a:t>
            </a:r>
            <a:r>
              <a:rPr spc="-10" dirty="0">
                <a:latin typeface="Calibri"/>
                <a:cs typeface="Calibri"/>
              </a:rPr>
              <a:t>tuvaletin </a:t>
            </a:r>
            <a:r>
              <a:rPr spc="-5" dirty="0">
                <a:latin typeface="Calibri"/>
                <a:cs typeface="Calibri"/>
              </a:rPr>
              <a:t>kapısını  açık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bırakmaktadırlar.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/>
            <a:r>
              <a:rPr spc="-5" dirty="0">
                <a:latin typeface="Calibri"/>
                <a:cs typeface="Calibri"/>
              </a:rPr>
              <a:t>Her </a:t>
            </a:r>
            <a:r>
              <a:rPr dirty="0">
                <a:latin typeface="Calibri"/>
                <a:cs typeface="Calibri"/>
              </a:rPr>
              <a:t>ne sebeple </a:t>
            </a:r>
            <a:r>
              <a:rPr spc="-10" dirty="0">
                <a:latin typeface="Calibri"/>
                <a:cs typeface="Calibri"/>
              </a:rPr>
              <a:t>olursa </a:t>
            </a:r>
            <a:r>
              <a:rPr spc="-5" dirty="0">
                <a:latin typeface="Calibri"/>
                <a:cs typeface="Calibri"/>
              </a:rPr>
              <a:t>olsun </a:t>
            </a:r>
            <a:r>
              <a:rPr dirty="0">
                <a:latin typeface="Calibri"/>
                <a:cs typeface="Calibri"/>
              </a:rPr>
              <a:t>4 </a:t>
            </a:r>
            <a:r>
              <a:rPr spc="-10" dirty="0">
                <a:latin typeface="Calibri"/>
                <a:cs typeface="Calibri"/>
              </a:rPr>
              <a:t>yaşına </a:t>
            </a:r>
            <a:r>
              <a:rPr spc="-5" dirty="0">
                <a:latin typeface="Calibri"/>
                <a:cs typeface="Calibri"/>
              </a:rPr>
              <a:t>gelen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5" dirty="0">
                <a:latin typeface="Calibri"/>
                <a:cs typeface="Calibri"/>
              </a:rPr>
              <a:t>çocuğun,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tuvaletin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«özel»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yer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olduğunu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spc="-10" dirty="0">
                <a:latin typeface="Calibri"/>
                <a:cs typeface="Calibri"/>
              </a:rPr>
              <a:t>tuvalet  ihtiyacını </a:t>
            </a:r>
            <a:r>
              <a:rPr spc="-5" dirty="0">
                <a:latin typeface="Calibri"/>
                <a:cs typeface="Calibri"/>
              </a:rPr>
              <a:t>gideren birisinin başkası </a:t>
            </a:r>
            <a:r>
              <a:rPr spc="-10" dirty="0">
                <a:latin typeface="Calibri"/>
                <a:cs typeface="Calibri"/>
              </a:rPr>
              <a:t>tarafından </a:t>
            </a:r>
            <a:r>
              <a:rPr spc="-5" dirty="0">
                <a:latin typeface="Calibri"/>
                <a:cs typeface="Calibri"/>
              </a:rPr>
              <a:t>görülmemesi </a:t>
            </a:r>
            <a:r>
              <a:rPr spc="-10" dirty="0">
                <a:latin typeface="Calibri"/>
                <a:cs typeface="Calibri"/>
              </a:rPr>
              <a:t>gerektiğini </a:t>
            </a:r>
            <a:r>
              <a:rPr spc="-5" dirty="0">
                <a:latin typeface="Calibri"/>
                <a:cs typeface="Calibri"/>
              </a:rPr>
              <a:t>öğrenmesi</a:t>
            </a:r>
            <a:r>
              <a:rPr spc="220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gerekir.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0360" y="2926078"/>
            <a:ext cx="6135624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2383" y="3118104"/>
            <a:ext cx="5751576" cy="3570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267" y="217071"/>
            <a:ext cx="834135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3. </a:t>
            </a:r>
            <a:r>
              <a:rPr spc="-5" dirty="0"/>
              <a:t>İYİ </a:t>
            </a:r>
            <a:r>
              <a:rPr spc="-20" dirty="0"/>
              <a:t>DOKUNMA-KÖTÜ</a:t>
            </a:r>
            <a:r>
              <a:rPr spc="-75" dirty="0"/>
              <a:t> </a:t>
            </a:r>
            <a:r>
              <a:rPr spc="-10" dirty="0"/>
              <a:t>DOKUNMA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2268" y="1353312"/>
            <a:ext cx="8341359" cy="294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541020" algn="just">
              <a:lnSpc>
                <a:spcPct val="114999"/>
              </a:lnSpc>
            </a:pPr>
            <a:r>
              <a:rPr spc="-5" dirty="0">
                <a:latin typeface="Calibri"/>
                <a:cs typeface="Calibri"/>
              </a:rPr>
              <a:t>Çocuğunuza, kimlerin </a:t>
            </a:r>
            <a:r>
              <a:rPr spc="-10" dirty="0">
                <a:latin typeface="Calibri"/>
                <a:cs typeface="Calibri"/>
              </a:rPr>
              <a:t>kendisine </a:t>
            </a:r>
            <a:r>
              <a:rPr spc="-5" dirty="0">
                <a:latin typeface="Calibri"/>
                <a:cs typeface="Calibri"/>
              </a:rPr>
              <a:t>dokunabileceğine, </a:t>
            </a:r>
            <a:r>
              <a:rPr dirty="0">
                <a:latin typeface="Calibri"/>
                <a:cs typeface="Calibri"/>
              </a:rPr>
              <a:t>öpebileceğine </a:t>
            </a:r>
            <a:r>
              <a:rPr spc="-10" dirty="0">
                <a:latin typeface="Calibri"/>
                <a:cs typeface="Calibri"/>
              </a:rPr>
              <a:t>ve  </a:t>
            </a:r>
            <a:r>
              <a:rPr spc="-5" dirty="0">
                <a:latin typeface="Calibri"/>
                <a:cs typeface="Calibri"/>
              </a:rPr>
              <a:t>sarılabileceğine </a:t>
            </a:r>
            <a:r>
              <a:rPr spc="-10" dirty="0">
                <a:latin typeface="Calibri"/>
                <a:cs typeface="Calibri"/>
              </a:rPr>
              <a:t>kendisinin </a:t>
            </a:r>
            <a:r>
              <a:rPr spc="-20" dirty="0">
                <a:latin typeface="Calibri"/>
                <a:cs typeface="Calibri"/>
              </a:rPr>
              <a:t>karar </a:t>
            </a:r>
            <a:r>
              <a:rPr spc="-5" dirty="0">
                <a:latin typeface="Calibri"/>
                <a:cs typeface="Calibri"/>
              </a:rPr>
              <a:t>verme ve </a:t>
            </a:r>
            <a:r>
              <a:rPr dirty="0">
                <a:latin typeface="Calibri"/>
                <a:cs typeface="Calibri"/>
              </a:rPr>
              <a:t>“hayır” deme </a:t>
            </a:r>
            <a:r>
              <a:rPr spc="-5" dirty="0">
                <a:latin typeface="Calibri"/>
                <a:cs typeface="Calibri"/>
              </a:rPr>
              <a:t>hakkını vermeli, </a:t>
            </a:r>
            <a:r>
              <a:rPr dirty="0">
                <a:latin typeface="Calibri"/>
                <a:cs typeface="Calibri"/>
              </a:rPr>
              <a:t>bu </a:t>
            </a:r>
            <a:r>
              <a:rPr spc="-5" dirty="0">
                <a:latin typeface="Calibri"/>
                <a:cs typeface="Calibri"/>
              </a:rPr>
              <a:t>hakkının  olduğunu bilmesini</a:t>
            </a:r>
            <a:r>
              <a:rPr spc="6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sağlamalısınız.</a:t>
            </a:r>
            <a:endParaRPr>
              <a:latin typeface="Calibri"/>
              <a:cs typeface="Calibri"/>
            </a:endParaRPr>
          </a:p>
          <a:p>
            <a:pPr marL="12700" marR="5080" indent="541020" algn="just">
              <a:lnSpc>
                <a:spcPct val="114999"/>
              </a:lnSpc>
              <a:spcBef>
                <a:spcPts val="600"/>
              </a:spcBef>
            </a:pPr>
            <a:r>
              <a:rPr spc="-5" dirty="0">
                <a:latin typeface="Calibri"/>
                <a:cs typeface="Calibri"/>
              </a:rPr>
              <a:t>Herhangi birinin uygunsuz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5" dirty="0">
                <a:latin typeface="Calibri"/>
                <a:cs typeface="Calibri"/>
              </a:rPr>
              <a:t>şekilde dokunması halinde yapabileceklerini  öğretmeliyiz. </a:t>
            </a:r>
            <a:r>
              <a:rPr b="1" spc="-10" dirty="0">
                <a:latin typeface="Calibri"/>
                <a:cs typeface="Calibri"/>
              </a:rPr>
              <a:t>«Kendini rahatsız hissetmene neden </a:t>
            </a:r>
            <a:r>
              <a:rPr b="1" spc="-5" dirty="0">
                <a:latin typeface="Calibri"/>
                <a:cs typeface="Calibri"/>
              </a:rPr>
              <a:t>olan </a:t>
            </a:r>
            <a:r>
              <a:rPr b="1" spc="-10" dirty="0">
                <a:latin typeface="Calibri"/>
                <a:cs typeface="Calibri"/>
              </a:rPr>
              <a:t>dokunmalar genellikle </a:t>
            </a:r>
            <a:r>
              <a:rPr b="1" spc="-15" dirty="0">
                <a:latin typeface="Calibri"/>
                <a:cs typeface="Calibri"/>
              </a:rPr>
              <a:t>kötü  </a:t>
            </a:r>
            <a:r>
              <a:rPr b="1" spc="-20" dirty="0">
                <a:latin typeface="Calibri"/>
                <a:cs typeface="Calibri"/>
              </a:rPr>
              <a:t>dokunmalardır.</a:t>
            </a:r>
            <a:r>
              <a:rPr b="1" spc="3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Birisi </a:t>
            </a:r>
            <a:r>
              <a:rPr b="1" spc="-5" dirty="0">
                <a:latin typeface="Calibri"/>
                <a:cs typeface="Calibri"/>
              </a:rPr>
              <a:t>sana </a:t>
            </a:r>
            <a:r>
              <a:rPr b="1" spc="-15" dirty="0">
                <a:latin typeface="Calibri"/>
                <a:cs typeface="Calibri"/>
              </a:rPr>
              <a:t>istemediğin </a:t>
            </a:r>
            <a:r>
              <a:rPr b="1" spc="-5" dirty="0">
                <a:latin typeface="Calibri"/>
                <a:cs typeface="Calibri"/>
              </a:rPr>
              <a:t>bir </a:t>
            </a:r>
            <a:r>
              <a:rPr b="1" spc="-10" dirty="0">
                <a:latin typeface="Calibri"/>
                <a:cs typeface="Calibri"/>
              </a:rPr>
              <a:t>şekilde dokunduğunda </a:t>
            </a:r>
            <a:r>
              <a:rPr b="1" spc="-5" dirty="0">
                <a:latin typeface="Calibri"/>
                <a:cs typeface="Calibri"/>
              </a:rPr>
              <a:t>bunu </a:t>
            </a:r>
            <a:r>
              <a:rPr b="1" spc="-10" dirty="0">
                <a:latin typeface="Calibri"/>
                <a:cs typeface="Calibri"/>
              </a:rPr>
              <a:t>gizlemek  zorunda değilsin. Kendinin </a:t>
            </a:r>
            <a:r>
              <a:rPr b="1" spc="-15" dirty="0">
                <a:latin typeface="Calibri"/>
                <a:cs typeface="Calibri"/>
              </a:rPr>
              <a:t>kötü </a:t>
            </a:r>
            <a:r>
              <a:rPr b="1" spc="-5" dirty="0">
                <a:latin typeface="Calibri"/>
                <a:cs typeface="Calibri"/>
              </a:rPr>
              <a:t>olduğunu </a:t>
            </a:r>
            <a:r>
              <a:rPr b="1" spc="-10" dirty="0">
                <a:latin typeface="Calibri"/>
                <a:cs typeface="Calibri"/>
              </a:rPr>
              <a:t>düşünme. Kötü olan </a:t>
            </a:r>
            <a:r>
              <a:rPr b="1" spc="-5" dirty="0">
                <a:latin typeface="Calibri"/>
                <a:cs typeface="Calibri"/>
              </a:rPr>
              <a:t>sen </a:t>
            </a:r>
            <a:r>
              <a:rPr b="1" spc="-10" dirty="0">
                <a:latin typeface="Calibri"/>
                <a:cs typeface="Calibri"/>
              </a:rPr>
              <a:t>değil, sana </a:t>
            </a:r>
            <a:r>
              <a:rPr b="1" spc="-15" dirty="0">
                <a:latin typeface="Calibri"/>
                <a:cs typeface="Calibri"/>
              </a:rPr>
              <a:t>kötü </a:t>
            </a:r>
            <a:r>
              <a:rPr b="1" dirty="0">
                <a:latin typeface="Calibri"/>
                <a:cs typeface="Calibri"/>
              </a:rPr>
              <a:t>bir  </a:t>
            </a:r>
            <a:r>
              <a:rPr b="1" spc="-10" dirty="0">
                <a:latin typeface="Calibri"/>
                <a:cs typeface="Calibri"/>
              </a:rPr>
              <a:t>şekilde dokunan </a:t>
            </a:r>
            <a:r>
              <a:rPr b="1" spc="-30" dirty="0">
                <a:latin typeface="Calibri"/>
                <a:cs typeface="Calibri"/>
              </a:rPr>
              <a:t>kişidir. </a:t>
            </a:r>
            <a:r>
              <a:rPr b="1" spc="-5" dirty="0">
                <a:latin typeface="Calibri"/>
                <a:cs typeface="Calibri"/>
              </a:rPr>
              <a:t>Bedenin </a:t>
            </a:r>
            <a:r>
              <a:rPr b="1" dirty="0">
                <a:latin typeface="Calibri"/>
                <a:cs typeface="Calibri"/>
              </a:rPr>
              <a:t>sana </a:t>
            </a:r>
            <a:r>
              <a:rPr b="1" spc="-30" dirty="0">
                <a:latin typeface="Calibri"/>
                <a:cs typeface="Calibri"/>
              </a:rPr>
              <a:t>aittir. </a:t>
            </a:r>
            <a:r>
              <a:rPr b="1" spc="-10" dirty="0">
                <a:latin typeface="Calibri"/>
                <a:cs typeface="Calibri"/>
              </a:rPr>
              <a:t>Sen </a:t>
            </a:r>
            <a:r>
              <a:rPr b="1" spc="-15" dirty="0">
                <a:latin typeface="Calibri"/>
                <a:cs typeface="Calibri"/>
              </a:rPr>
              <a:t>istemiyorsan </a:t>
            </a:r>
            <a:r>
              <a:rPr b="1" spc="-5" dirty="0">
                <a:latin typeface="Calibri"/>
                <a:cs typeface="Calibri"/>
              </a:rPr>
              <a:t>kimse sana  </a:t>
            </a:r>
            <a:r>
              <a:rPr b="1" spc="-15" dirty="0">
                <a:latin typeface="Calibri"/>
                <a:cs typeface="Calibri"/>
              </a:rPr>
              <a:t>dokunmamalıdır.» </a:t>
            </a:r>
            <a:r>
              <a:rPr dirty="0">
                <a:latin typeface="Calibri"/>
                <a:cs typeface="Calibri"/>
              </a:rPr>
              <a:t>gibi </a:t>
            </a:r>
            <a:r>
              <a:rPr spc="-5" dirty="0">
                <a:latin typeface="Calibri"/>
                <a:cs typeface="Calibri"/>
              </a:rPr>
              <a:t>sözlerle </a:t>
            </a:r>
            <a:r>
              <a:rPr spc="-10" dirty="0">
                <a:latin typeface="Calibri"/>
                <a:cs typeface="Calibri"/>
              </a:rPr>
              <a:t>çocuğunuza </a:t>
            </a:r>
            <a:r>
              <a:rPr dirty="0">
                <a:latin typeface="Calibri"/>
                <a:cs typeface="Calibri"/>
              </a:rPr>
              <a:t>bu </a:t>
            </a:r>
            <a:r>
              <a:rPr spc="-5" dirty="0">
                <a:latin typeface="Calibri"/>
                <a:cs typeface="Calibri"/>
              </a:rPr>
              <a:t>bilinci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kazandırmalısınız.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9905998" cy="6830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6649" y="5333747"/>
            <a:ext cx="6378575" cy="91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>
                <a:latin typeface="Segoe Script"/>
                <a:cs typeface="Segoe Script"/>
              </a:rPr>
              <a:t>ÇOCUKLARINIZA İYİ-KÖTÜ DOKUNMAYI</a:t>
            </a:r>
            <a:r>
              <a:rPr b="1" spc="-85" dirty="0">
                <a:latin typeface="Segoe Script"/>
                <a:cs typeface="Segoe Script"/>
              </a:rPr>
              <a:t> </a:t>
            </a:r>
            <a:r>
              <a:rPr b="1" dirty="0">
                <a:latin typeface="Segoe Script"/>
                <a:cs typeface="Segoe Script"/>
              </a:rPr>
              <a:t>ANLATIN.</a:t>
            </a:r>
            <a:endParaRPr>
              <a:latin typeface="Segoe Script"/>
              <a:cs typeface="Segoe Script"/>
            </a:endParaRPr>
          </a:p>
          <a:p>
            <a:pPr marL="1270" algn="ctr">
              <a:spcBef>
                <a:spcPts val="2050"/>
              </a:spcBef>
            </a:pPr>
            <a:r>
              <a:rPr sz="2400" b="1" spc="-5" dirty="0">
                <a:latin typeface="Segoe Script"/>
                <a:cs typeface="Segoe Script"/>
              </a:rPr>
              <a:t>NASIL</a:t>
            </a:r>
            <a:r>
              <a:rPr sz="2400" b="1" spc="-85" dirty="0">
                <a:latin typeface="Segoe Script"/>
                <a:cs typeface="Segoe Script"/>
              </a:rPr>
              <a:t> </a:t>
            </a:r>
            <a:r>
              <a:rPr sz="2400" b="1" dirty="0">
                <a:latin typeface="Segoe Script"/>
                <a:cs typeface="Segoe Script"/>
              </a:rPr>
              <a:t>MI?</a:t>
            </a:r>
            <a:endParaRPr sz="2400">
              <a:latin typeface="Segoe Script"/>
              <a:cs typeface="Segoe Scrip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45458" y="-121483"/>
            <a:ext cx="4100829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İYİ </a:t>
            </a:r>
            <a:r>
              <a:rPr spc="-20" dirty="0"/>
              <a:t>DOKUNMA-KÖTÜ</a:t>
            </a:r>
            <a:r>
              <a:rPr spc="-75" dirty="0"/>
              <a:t> </a:t>
            </a:r>
            <a:r>
              <a:rPr spc="-10" dirty="0"/>
              <a:t>DOKUNMA</a:t>
            </a:r>
          </a:p>
        </p:txBody>
      </p:sp>
      <p:sp>
        <p:nvSpPr>
          <p:cNvPr id="5" name="object 5"/>
          <p:cNvSpPr/>
          <p:nvPr/>
        </p:nvSpPr>
        <p:spPr>
          <a:xfrm>
            <a:off x="2855976" y="947927"/>
            <a:ext cx="6480048" cy="3947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7872" y="1282354"/>
            <a:ext cx="6096000" cy="3563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6559" y="765810"/>
            <a:ext cx="9360535" cy="5694045"/>
          </a:xfrm>
          <a:custGeom>
            <a:avLst/>
            <a:gdLst/>
            <a:ahLst/>
            <a:cxnLst/>
            <a:rect l="l" t="t" r="r" b="b"/>
            <a:pathLst>
              <a:path w="9360535" h="5694045">
                <a:moveTo>
                  <a:pt x="0" y="5693664"/>
                </a:moveTo>
                <a:lnTo>
                  <a:pt x="9360408" y="5693664"/>
                </a:lnTo>
                <a:lnTo>
                  <a:pt x="9360408" y="0"/>
                </a:lnTo>
                <a:lnTo>
                  <a:pt x="0" y="0"/>
                </a:lnTo>
                <a:lnTo>
                  <a:pt x="0" y="56936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1138" y="112170"/>
            <a:ext cx="890735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İYİ </a:t>
            </a:r>
            <a:r>
              <a:rPr spc="-20" dirty="0"/>
              <a:t>DOKUNMA-KÖTÜ</a:t>
            </a:r>
            <a:r>
              <a:rPr spc="-75" dirty="0"/>
              <a:t> </a:t>
            </a:r>
            <a:r>
              <a:rPr spc="-10" dirty="0"/>
              <a:t>DOKUNMA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4232" y="794511"/>
            <a:ext cx="9321165" cy="598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" dirty="0">
                <a:latin typeface="Calibri"/>
                <a:cs typeface="Calibri"/>
              </a:rPr>
              <a:t>***</a:t>
            </a:r>
            <a:endParaRPr sz="2000" dirty="0">
              <a:latin typeface="Calibri"/>
              <a:cs typeface="Calibri"/>
            </a:endParaRPr>
          </a:p>
          <a:p>
            <a:pPr marL="68580"/>
            <a:r>
              <a:rPr sz="2000" b="1" dirty="0">
                <a:latin typeface="Calibri"/>
                <a:cs typeface="Calibri"/>
              </a:rPr>
              <a:t>İyi </a:t>
            </a:r>
            <a:r>
              <a:rPr sz="2000" b="1" spc="-5" dirty="0">
                <a:latin typeface="Calibri"/>
                <a:cs typeface="Calibri"/>
              </a:rPr>
              <a:t>Dokunma Çocuklara </a:t>
            </a:r>
            <a:r>
              <a:rPr sz="2000" b="1" dirty="0">
                <a:latin typeface="Calibri"/>
                <a:cs typeface="Calibri"/>
              </a:rPr>
              <a:t>Nasıl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Anlatılabilir?</a:t>
            </a:r>
            <a:endParaRPr sz="2000" dirty="0">
              <a:latin typeface="Calibri"/>
              <a:cs typeface="Calibri"/>
            </a:endParaRPr>
          </a:p>
          <a:p>
            <a:pPr marL="12700" marR="245745">
              <a:spcBef>
                <a:spcPts val="5"/>
              </a:spcBef>
            </a:pPr>
            <a:r>
              <a:rPr dirty="0">
                <a:latin typeface="Calibri"/>
                <a:cs typeface="Calibri"/>
              </a:rPr>
              <a:t>Seni mutlu eden, </a:t>
            </a:r>
            <a:r>
              <a:rPr spc="-10" dirty="0">
                <a:latin typeface="Calibri"/>
                <a:cs typeface="Calibri"/>
              </a:rPr>
              <a:t>kızdırmayan, </a:t>
            </a:r>
            <a:r>
              <a:rPr spc="-5" dirty="0">
                <a:latin typeface="Calibri"/>
                <a:cs typeface="Calibri"/>
              </a:rPr>
              <a:t>üzmeyen, </a:t>
            </a:r>
            <a:r>
              <a:rPr spc="-10" dirty="0">
                <a:latin typeface="Calibri"/>
                <a:cs typeface="Calibri"/>
              </a:rPr>
              <a:t>rahatsız etmeyen </a:t>
            </a:r>
            <a:r>
              <a:rPr spc="-5" dirty="0">
                <a:latin typeface="Calibri"/>
                <a:cs typeface="Calibri"/>
              </a:rPr>
              <a:t>dokunmalar iyi </a:t>
            </a:r>
            <a:r>
              <a:rPr spc="-25" dirty="0">
                <a:latin typeface="Calibri"/>
                <a:cs typeface="Calibri"/>
              </a:rPr>
              <a:t>dokunmadır.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Annenin  babanın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sana sarılması</a:t>
            </a:r>
            <a:r>
              <a:rPr spc="-5" dirty="0">
                <a:latin typeface="Calibri"/>
                <a:cs typeface="Calibri"/>
              </a:rPr>
              <a:t>, okuldan </a:t>
            </a:r>
            <a:r>
              <a:rPr spc="-10" dirty="0">
                <a:latin typeface="Calibri"/>
                <a:cs typeface="Calibri"/>
              </a:rPr>
              <a:t>eve </a:t>
            </a:r>
            <a:r>
              <a:rPr spc="-5" dirty="0">
                <a:latin typeface="Calibri"/>
                <a:cs typeface="Calibri"/>
              </a:rPr>
              <a:t>gelince </a:t>
            </a:r>
            <a:r>
              <a:rPr dirty="0">
                <a:latin typeface="Calibri"/>
                <a:cs typeface="Calibri"/>
              </a:rPr>
              <a:t>annenin-babanın seni öpmesi </a:t>
            </a:r>
            <a:r>
              <a:rPr spc="-5" dirty="0">
                <a:latin typeface="Calibri"/>
                <a:cs typeface="Calibri"/>
              </a:rPr>
              <a:t>şeklinde örnekler  </a:t>
            </a:r>
            <a:r>
              <a:rPr spc="-20" dirty="0">
                <a:latin typeface="Calibri"/>
                <a:cs typeface="Calibri"/>
              </a:rPr>
              <a:t>çoğaltılabilir. </a:t>
            </a:r>
            <a:r>
              <a:rPr spc="-10" dirty="0">
                <a:latin typeface="Calibri"/>
                <a:cs typeface="Calibri"/>
              </a:rPr>
              <a:t>Burada </a:t>
            </a:r>
            <a:r>
              <a:rPr spc="-5" dirty="0">
                <a:latin typeface="Calibri"/>
                <a:cs typeface="Calibri"/>
              </a:rPr>
              <a:t>vurgulanması </a:t>
            </a:r>
            <a:r>
              <a:rPr spc="-15" dirty="0">
                <a:latin typeface="Calibri"/>
                <a:cs typeface="Calibri"/>
              </a:rPr>
              <a:t>gereken </a:t>
            </a:r>
            <a:r>
              <a:rPr dirty="0">
                <a:latin typeface="Calibri"/>
                <a:cs typeface="Calibri"/>
              </a:rPr>
              <a:t>iyi </a:t>
            </a:r>
            <a:r>
              <a:rPr spc="-5" dirty="0">
                <a:latin typeface="Calibri"/>
                <a:cs typeface="Calibri"/>
              </a:rPr>
              <a:t>dokunmalarda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mutlu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olduğumuz,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acı 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çekmediğimizdir.</a:t>
            </a:r>
            <a:r>
              <a:rPr spc="-15" dirty="0">
                <a:latin typeface="Calibri"/>
                <a:cs typeface="Calibri"/>
              </a:rPr>
              <a:t> Anne-babalar, </a:t>
            </a:r>
            <a:r>
              <a:rPr spc="-5" dirty="0">
                <a:latin typeface="Calibri"/>
                <a:cs typeface="Calibri"/>
              </a:rPr>
              <a:t>çocuklarına, </a:t>
            </a:r>
            <a:r>
              <a:rPr dirty="0">
                <a:latin typeface="Calibri"/>
                <a:cs typeface="Calibri"/>
              </a:rPr>
              <a:t>bazı </a:t>
            </a:r>
            <a:r>
              <a:rPr spc="-5" dirty="0">
                <a:latin typeface="Calibri"/>
                <a:cs typeface="Calibri"/>
              </a:rPr>
              <a:t>büyüklerin </a:t>
            </a:r>
            <a:r>
              <a:rPr spc="-25" dirty="0">
                <a:latin typeface="Calibri"/>
                <a:cs typeface="Calibri"/>
              </a:rPr>
              <a:t>(doktorlar, </a:t>
            </a:r>
            <a:r>
              <a:rPr spc="-20" dirty="0">
                <a:latin typeface="Calibri"/>
                <a:cs typeface="Calibri"/>
              </a:rPr>
              <a:t>bakıcılar, </a:t>
            </a:r>
            <a:r>
              <a:rPr dirty="0">
                <a:latin typeface="Calibri"/>
                <a:cs typeface="Calibri"/>
              </a:rPr>
              <a:t>anne </a:t>
            </a:r>
            <a:r>
              <a:rPr spc="-10" dirty="0">
                <a:latin typeface="Calibri"/>
                <a:cs typeface="Calibri"/>
              </a:rPr>
              <a:t>ve </a:t>
            </a:r>
            <a:r>
              <a:rPr dirty="0">
                <a:latin typeface="Calibri"/>
                <a:cs typeface="Calibri"/>
              </a:rPr>
              <a:t>babalar  gibi) </a:t>
            </a:r>
            <a:r>
              <a:rPr spc="-5" dirty="0">
                <a:latin typeface="Calibri"/>
                <a:cs typeface="Calibri"/>
              </a:rPr>
              <a:t>izin </a:t>
            </a:r>
            <a:r>
              <a:rPr dirty="0">
                <a:latin typeface="Calibri"/>
                <a:cs typeface="Calibri"/>
              </a:rPr>
              <a:t>almak </a:t>
            </a:r>
            <a:r>
              <a:rPr spc="-10" dirty="0">
                <a:latin typeface="Calibri"/>
                <a:cs typeface="Calibri"/>
              </a:rPr>
              <a:t>koşuluyla çocuklara </a:t>
            </a:r>
            <a:r>
              <a:rPr spc="-5" dirty="0">
                <a:latin typeface="Calibri"/>
                <a:cs typeface="Calibri"/>
              </a:rPr>
              <a:t>dokunmak </a:t>
            </a:r>
            <a:r>
              <a:rPr spc="-10" dirty="0">
                <a:latin typeface="Calibri"/>
                <a:cs typeface="Calibri"/>
              </a:rPr>
              <a:t>zorunda </a:t>
            </a:r>
            <a:r>
              <a:rPr spc="-5" dirty="0">
                <a:latin typeface="Calibri"/>
                <a:cs typeface="Calibri"/>
              </a:rPr>
              <a:t>kalabileceğini; ancak </a:t>
            </a:r>
            <a:r>
              <a:rPr dirty="0">
                <a:latin typeface="Calibri"/>
                <a:cs typeface="Calibri"/>
              </a:rPr>
              <a:t>en </a:t>
            </a:r>
            <a:r>
              <a:rPr spc="-10" dirty="0">
                <a:latin typeface="Calibri"/>
                <a:cs typeface="Calibri"/>
              </a:rPr>
              <a:t>ufak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10" dirty="0">
                <a:latin typeface="Calibri"/>
                <a:cs typeface="Calibri"/>
              </a:rPr>
              <a:t>rahatsızlık  </a:t>
            </a:r>
            <a:r>
              <a:rPr spc="-5" dirty="0">
                <a:latin typeface="Calibri"/>
                <a:cs typeface="Calibri"/>
              </a:rPr>
              <a:t>hissettiklerinde </a:t>
            </a:r>
            <a:r>
              <a:rPr dirty="0">
                <a:latin typeface="Calibri"/>
                <a:cs typeface="Calibri"/>
              </a:rPr>
              <a:t>“Hayır” demeleri </a:t>
            </a:r>
            <a:r>
              <a:rPr spc="-10" dirty="0">
                <a:latin typeface="Calibri"/>
                <a:cs typeface="Calibri"/>
              </a:rPr>
              <a:t>gerektiğini</a:t>
            </a:r>
            <a:r>
              <a:rPr spc="7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açıklamalıdır.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50" dirty="0">
              <a:latin typeface="Times New Roman"/>
              <a:cs typeface="Times New Roman"/>
            </a:endParaRPr>
          </a:p>
          <a:p>
            <a:pPr marL="64135">
              <a:spcBef>
                <a:spcPts val="5"/>
              </a:spcBef>
            </a:pPr>
            <a:r>
              <a:rPr b="1" spc="-10" dirty="0">
                <a:latin typeface="Calibri"/>
                <a:cs typeface="Calibri"/>
              </a:rPr>
              <a:t>Kötü </a:t>
            </a:r>
            <a:r>
              <a:rPr b="1" spc="-5" dirty="0">
                <a:latin typeface="Calibri"/>
                <a:cs typeface="Calibri"/>
              </a:rPr>
              <a:t>Dokunma Çocuklara </a:t>
            </a:r>
            <a:r>
              <a:rPr b="1" dirty="0">
                <a:latin typeface="Calibri"/>
                <a:cs typeface="Calibri"/>
              </a:rPr>
              <a:t>Nasıl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Anlatılabilir?</a:t>
            </a:r>
            <a:endParaRPr dirty="0">
              <a:latin typeface="Calibri"/>
              <a:cs typeface="Calibri"/>
            </a:endParaRPr>
          </a:p>
          <a:p>
            <a:pPr marL="12700" marR="184785"/>
            <a:r>
              <a:rPr dirty="0">
                <a:latin typeface="Calibri"/>
                <a:cs typeface="Calibri"/>
              </a:rPr>
              <a:t>Seni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rahatsız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eden,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canını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acıtan, üzen,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kızdıran,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utanmana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neden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olan dokunmalar </a:t>
            </a:r>
            <a:r>
              <a:rPr spc="-20" dirty="0">
                <a:latin typeface="Calibri"/>
                <a:cs typeface="Calibri"/>
              </a:rPr>
              <a:t>kötü  dokunmalardır. </a:t>
            </a:r>
            <a:r>
              <a:rPr spc="-5" dirty="0">
                <a:latin typeface="Calibri"/>
                <a:cs typeface="Calibri"/>
              </a:rPr>
              <a:t>Eğer birisi istemediğin </a:t>
            </a:r>
            <a:r>
              <a:rPr dirty="0">
                <a:latin typeface="Calibri"/>
                <a:cs typeface="Calibri"/>
              </a:rPr>
              <a:t>halde </a:t>
            </a:r>
            <a:r>
              <a:rPr spc="-5" dirty="0">
                <a:latin typeface="Calibri"/>
                <a:cs typeface="Calibri"/>
              </a:rPr>
              <a:t>sana </a:t>
            </a:r>
            <a:r>
              <a:rPr spc="-10" dirty="0">
                <a:latin typeface="Calibri"/>
                <a:cs typeface="Calibri"/>
              </a:rPr>
              <a:t>dokunuyorsa </a:t>
            </a:r>
            <a:r>
              <a:rPr spc="-5" dirty="0">
                <a:latin typeface="Calibri"/>
                <a:cs typeface="Calibri"/>
              </a:rPr>
              <a:t>bu </a:t>
            </a:r>
            <a:r>
              <a:rPr spc="-20" dirty="0">
                <a:latin typeface="Calibri"/>
                <a:cs typeface="Calibri"/>
              </a:rPr>
              <a:t>kötü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25" dirty="0">
                <a:latin typeface="Calibri"/>
                <a:cs typeface="Calibri"/>
              </a:rPr>
              <a:t>dokunmadır. </a:t>
            </a:r>
            <a:r>
              <a:rPr spc="-5" dirty="0">
                <a:latin typeface="Calibri"/>
                <a:cs typeface="Calibri"/>
              </a:rPr>
              <a:t>Dokunma  </a:t>
            </a:r>
            <a:r>
              <a:rPr dirty="0">
                <a:latin typeface="Calibri"/>
                <a:cs typeface="Calibri"/>
              </a:rPr>
              <a:t>senin </a:t>
            </a:r>
            <a:r>
              <a:rPr spc="-15" dirty="0">
                <a:latin typeface="Calibri"/>
                <a:cs typeface="Calibri"/>
              </a:rPr>
              <a:t>korkutuyor </a:t>
            </a:r>
            <a:r>
              <a:rPr spc="-5" dirty="0">
                <a:latin typeface="Calibri"/>
                <a:cs typeface="Calibri"/>
              </a:rPr>
              <a:t>ve </a:t>
            </a:r>
            <a:r>
              <a:rPr spc="-10" dirty="0">
                <a:latin typeface="Calibri"/>
                <a:cs typeface="Calibri"/>
              </a:rPr>
              <a:t>sinirlendiriyorsa, </a:t>
            </a:r>
            <a:r>
              <a:rPr spc="-5" dirty="0">
                <a:latin typeface="Calibri"/>
                <a:cs typeface="Calibri"/>
              </a:rPr>
              <a:t>bu </a:t>
            </a:r>
            <a:r>
              <a:rPr spc="-20" dirty="0">
                <a:latin typeface="Calibri"/>
                <a:cs typeface="Calibri"/>
              </a:rPr>
              <a:t>kötü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25" dirty="0">
                <a:latin typeface="Calibri"/>
                <a:cs typeface="Calibri"/>
              </a:rPr>
              <a:t>dokunmadır. </a:t>
            </a:r>
            <a:r>
              <a:rPr spc="-5" dirty="0">
                <a:latin typeface="Calibri"/>
                <a:cs typeface="Calibri"/>
              </a:rPr>
              <a:t>Eğer birisi </a:t>
            </a:r>
            <a:r>
              <a:rPr dirty="0">
                <a:latin typeface="Calibri"/>
                <a:cs typeface="Calibri"/>
              </a:rPr>
              <a:t>senin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bölgelerine  </a:t>
            </a:r>
            <a:r>
              <a:rPr spc="-10" dirty="0">
                <a:latin typeface="Calibri"/>
                <a:cs typeface="Calibri"/>
              </a:rPr>
              <a:t>dokunuyorsa </a:t>
            </a:r>
            <a:r>
              <a:rPr spc="-5" dirty="0">
                <a:latin typeface="Calibri"/>
                <a:cs typeface="Calibri"/>
              </a:rPr>
              <a:t>bu </a:t>
            </a:r>
            <a:r>
              <a:rPr spc="-20" dirty="0">
                <a:latin typeface="Calibri"/>
                <a:cs typeface="Calibri"/>
              </a:rPr>
              <a:t>kötü dokunmadır. </a:t>
            </a:r>
            <a:r>
              <a:rPr spc="-5" dirty="0">
                <a:latin typeface="Calibri"/>
                <a:cs typeface="Calibri"/>
              </a:rPr>
              <a:t>Okulda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5" dirty="0">
                <a:latin typeface="Calibri"/>
                <a:cs typeface="Calibri"/>
              </a:rPr>
              <a:t>arkadaşının sana </a:t>
            </a:r>
            <a:r>
              <a:rPr spc="-10" dirty="0">
                <a:latin typeface="Calibri"/>
                <a:cs typeface="Calibri"/>
              </a:rPr>
              <a:t>vurursa ısırırsa, iteklerse </a:t>
            </a:r>
            <a:r>
              <a:rPr spc="-5" dirty="0">
                <a:latin typeface="Calibri"/>
                <a:cs typeface="Calibri"/>
              </a:rPr>
              <a:t>bu da </a:t>
            </a:r>
            <a:r>
              <a:rPr spc="-20" dirty="0">
                <a:latin typeface="Calibri"/>
                <a:cs typeface="Calibri"/>
              </a:rPr>
              <a:t>kötü  </a:t>
            </a:r>
            <a:r>
              <a:rPr spc="-25" dirty="0">
                <a:latin typeface="Calibri"/>
                <a:cs typeface="Calibri"/>
              </a:rPr>
              <a:t>dokunmadır. </a:t>
            </a:r>
            <a:r>
              <a:rPr spc="-15" dirty="0">
                <a:latin typeface="Calibri"/>
                <a:cs typeface="Calibri"/>
              </a:rPr>
              <a:t>Kötü </a:t>
            </a:r>
            <a:r>
              <a:rPr spc="-5" dirty="0">
                <a:latin typeface="Calibri"/>
                <a:cs typeface="Calibri"/>
              </a:rPr>
              <a:t>dokunan kişi tanıdığın </a:t>
            </a:r>
            <a:r>
              <a:rPr spc="-15" dirty="0">
                <a:latin typeface="Calibri"/>
                <a:cs typeface="Calibri"/>
              </a:rPr>
              <a:t>ya </a:t>
            </a:r>
            <a:r>
              <a:rPr spc="-5" dirty="0">
                <a:latin typeface="Calibri"/>
                <a:cs typeface="Calibri"/>
              </a:rPr>
              <a:t>da tanımadığın, </a:t>
            </a:r>
            <a:r>
              <a:rPr spc="-10" dirty="0">
                <a:latin typeface="Calibri"/>
                <a:cs typeface="Calibri"/>
              </a:rPr>
              <a:t>yaşıtın ya </a:t>
            </a:r>
            <a:r>
              <a:rPr spc="-5" dirty="0">
                <a:latin typeface="Calibri"/>
                <a:cs typeface="Calibri"/>
              </a:rPr>
              <a:t>da </a:t>
            </a:r>
            <a:r>
              <a:rPr dirty="0">
                <a:latin typeface="Calibri"/>
                <a:cs typeface="Calibri"/>
              </a:rPr>
              <a:t>senden büyük bir </a:t>
            </a:r>
            <a:r>
              <a:rPr spc="-5" dirty="0">
                <a:latin typeface="Calibri"/>
                <a:cs typeface="Calibri"/>
              </a:rPr>
              <a:t>kişi  </a:t>
            </a:r>
            <a:r>
              <a:rPr spc="-25" dirty="0">
                <a:latin typeface="Calibri"/>
                <a:cs typeface="Calibri"/>
              </a:rPr>
              <a:t>olabilir. </a:t>
            </a:r>
            <a:r>
              <a:rPr dirty="0">
                <a:latin typeface="Calibri"/>
                <a:cs typeface="Calibri"/>
              </a:rPr>
              <a:t>Sana </a:t>
            </a:r>
            <a:r>
              <a:rPr spc="-20" dirty="0">
                <a:latin typeface="Calibri"/>
                <a:cs typeface="Calibri"/>
              </a:rPr>
              <a:t>kötü </a:t>
            </a:r>
            <a:r>
              <a:rPr spc="-5" dirty="0">
                <a:latin typeface="Calibri"/>
                <a:cs typeface="Calibri"/>
              </a:rPr>
              <a:t>dokunulduğunu </a:t>
            </a:r>
            <a:r>
              <a:rPr spc="-10" dirty="0">
                <a:latin typeface="Calibri"/>
                <a:cs typeface="Calibri"/>
              </a:rPr>
              <a:t>hissediyorsan </a:t>
            </a:r>
            <a:r>
              <a:rPr dirty="0">
                <a:latin typeface="Calibri"/>
                <a:cs typeface="Calibri"/>
              </a:rPr>
              <a:t>bunu </a:t>
            </a:r>
            <a:r>
              <a:rPr spc="-10" dirty="0">
                <a:latin typeface="Calibri"/>
                <a:cs typeface="Calibri"/>
              </a:rPr>
              <a:t>mutlaka </a:t>
            </a:r>
            <a:r>
              <a:rPr spc="-5" dirty="0">
                <a:latin typeface="Calibri"/>
                <a:cs typeface="Calibri"/>
              </a:rPr>
              <a:t>güvendiğin </a:t>
            </a:r>
            <a:r>
              <a:rPr dirty="0">
                <a:latin typeface="Calibri"/>
                <a:cs typeface="Calibri"/>
              </a:rPr>
              <a:t>bir büyüğünle (anne,  baba, </a:t>
            </a:r>
            <a:r>
              <a:rPr spc="-5" dirty="0">
                <a:latin typeface="Calibri"/>
                <a:cs typeface="Calibri"/>
              </a:rPr>
              <a:t>öğretmen, aile büyükleri </a:t>
            </a:r>
            <a:r>
              <a:rPr dirty="0">
                <a:latin typeface="Calibri"/>
                <a:cs typeface="Calibri"/>
              </a:rPr>
              <a:t>vb.) </a:t>
            </a:r>
            <a:r>
              <a:rPr spc="-10" dirty="0">
                <a:latin typeface="Calibri"/>
                <a:cs typeface="Calibri"/>
              </a:rPr>
              <a:t>paylaş.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Bunu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yapan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kişi seni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tehdit ederse, bunun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sır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olduğunu 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söylerse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ona inanma,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mutlaka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söylemen gerektiğini unutma. Kimsenin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senin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canını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yakmaya,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kötü 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dokunmaya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hakkı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yoktur.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921885">
              <a:spcBef>
                <a:spcPts val="1035"/>
              </a:spcBef>
            </a:pPr>
            <a:r>
              <a:rPr spc="-5" dirty="0">
                <a:latin typeface="Calibri"/>
                <a:cs typeface="Calibri"/>
              </a:rPr>
              <a:t>***Gülçin </a:t>
            </a:r>
            <a:r>
              <a:rPr spc="-10" dirty="0">
                <a:latin typeface="Calibri"/>
                <a:cs typeface="Calibri"/>
              </a:rPr>
              <a:t>CİNGÖZ </a:t>
            </a:r>
            <a:r>
              <a:rPr spc="-5" dirty="0">
                <a:latin typeface="Calibri"/>
                <a:cs typeface="Calibri"/>
              </a:rPr>
              <a:t>TEKE'nin </a:t>
            </a:r>
            <a:r>
              <a:rPr i="1" spc="-5" dirty="0">
                <a:latin typeface="Calibri"/>
                <a:cs typeface="Calibri"/>
              </a:rPr>
              <a:t>yazısından</a:t>
            </a:r>
            <a:r>
              <a:rPr i="1" spc="60" dirty="0">
                <a:latin typeface="Calibri"/>
                <a:cs typeface="Calibri"/>
              </a:rPr>
              <a:t> </a:t>
            </a:r>
            <a:r>
              <a:rPr i="1" spc="-20" dirty="0">
                <a:latin typeface="Calibri"/>
                <a:cs typeface="Calibri"/>
              </a:rPr>
              <a:t>alıntıdır.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966" y="1067561"/>
            <a:ext cx="3959860" cy="3266440"/>
          </a:xfrm>
          <a:custGeom>
            <a:avLst/>
            <a:gdLst/>
            <a:ahLst/>
            <a:cxnLst/>
            <a:rect l="l" t="t" r="r" b="b"/>
            <a:pathLst>
              <a:path w="3959860" h="3266440">
                <a:moveTo>
                  <a:pt x="0" y="3265932"/>
                </a:moveTo>
                <a:lnTo>
                  <a:pt x="3959352" y="3265932"/>
                </a:lnTo>
                <a:lnTo>
                  <a:pt x="3959352" y="0"/>
                </a:lnTo>
                <a:lnTo>
                  <a:pt x="0" y="0"/>
                </a:lnTo>
                <a:lnTo>
                  <a:pt x="0" y="3265932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3034" y="1119886"/>
            <a:ext cx="3790950" cy="22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/>
            <a:r>
              <a:rPr b="1" dirty="0">
                <a:latin typeface="Calibri"/>
                <a:cs typeface="Calibri"/>
              </a:rPr>
              <a:t>İYİ</a:t>
            </a:r>
            <a:r>
              <a:rPr b="1" spc="-10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DOKUNMA</a:t>
            </a:r>
            <a:endParaRPr>
              <a:latin typeface="Calibri"/>
              <a:cs typeface="Calibri"/>
            </a:endParaRPr>
          </a:p>
          <a:p>
            <a:pPr marL="342900" marR="6350" indent="-342900">
              <a:lnSpc>
                <a:spcPct val="114999"/>
              </a:lnSpc>
              <a:spcBef>
                <a:spcPts val="630"/>
              </a:spcBef>
              <a:buFont typeface="Arial"/>
              <a:buChar char="•"/>
              <a:tabLst>
                <a:tab pos="342265" algn="l"/>
                <a:tab pos="342900" algn="l"/>
                <a:tab pos="1176655" algn="l"/>
                <a:tab pos="1958339" algn="l"/>
                <a:tab pos="2833370" algn="l"/>
                <a:tab pos="3173095" algn="l"/>
              </a:tabLst>
            </a:pP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di</a:t>
            </a:r>
            <a:r>
              <a:rPr sz="1600" spc="-15" dirty="0">
                <a:latin typeface="Calibri"/>
                <a:cs typeface="Calibri"/>
              </a:rPr>
              <a:t>ğ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5" dirty="0">
                <a:latin typeface="Calibri"/>
                <a:cs typeface="Calibri"/>
              </a:rPr>
              <a:t>k</a:t>
            </a:r>
            <a:r>
              <a:rPr sz="1600" spc="-5" dirty="0">
                <a:latin typeface="Calibri"/>
                <a:cs typeface="Calibri"/>
              </a:rPr>
              <a:t>iş</a:t>
            </a: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sarı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ması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	ö</a:t>
            </a:r>
            <a:r>
              <a:rPr sz="1600" spc="-5" dirty="0">
                <a:latin typeface="Calibri"/>
                <a:cs typeface="Calibri"/>
              </a:rPr>
              <a:t>pmesi  </a:t>
            </a:r>
            <a:r>
              <a:rPr sz="1600" spc="-10" dirty="0">
                <a:latin typeface="Calibri"/>
                <a:cs typeface="Calibri"/>
              </a:rPr>
              <a:t>güzel </a:t>
            </a:r>
            <a:r>
              <a:rPr sz="1600" spc="-5" dirty="0">
                <a:latin typeface="Calibri"/>
                <a:cs typeface="Calibri"/>
              </a:rPr>
              <a:t>bir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şeydir.</a:t>
            </a:r>
            <a:endParaRPr sz="1600">
              <a:latin typeface="Calibri"/>
              <a:cs typeface="Calibri"/>
            </a:endParaRPr>
          </a:p>
          <a:p>
            <a:pPr marL="342900" marR="8890" indent="-342900">
              <a:lnSpc>
                <a:spcPct val="114999"/>
              </a:lnSpc>
              <a:spcBef>
                <a:spcPts val="6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600" spc="-10" dirty="0">
                <a:latin typeface="Calibri"/>
                <a:cs typeface="Calibri"/>
              </a:rPr>
              <a:t>Uyandığında </a:t>
            </a:r>
            <a:r>
              <a:rPr sz="1600" spc="-5" dirty="0">
                <a:latin typeface="Calibri"/>
                <a:cs typeface="Calibri"/>
              </a:rPr>
              <a:t>annenin </a:t>
            </a:r>
            <a:r>
              <a:rPr sz="1600" spc="-10" dirty="0">
                <a:latin typeface="Calibri"/>
                <a:cs typeface="Calibri"/>
              </a:rPr>
              <a:t>sana </a:t>
            </a:r>
            <a:r>
              <a:rPr sz="1600" spc="-5" dirty="0">
                <a:latin typeface="Calibri"/>
                <a:cs typeface="Calibri"/>
              </a:rPr>
              <a:t>sarılması </a:t>
            </a:r>
            <a:r>
              <a:rPr sz="1600" spc="-20" dirty="0">
                <a:latin typeface="Calibri"/>
                <a:cs typeface="Calibri"/>
              </a:rPr>
              <a:t>ve  </a:t>
            </a:r>
            <a:r>
              <a:rPr sz="1600" spc="-5" dirty="0">
                <a:latin typeface="Calibri"/>
                <a:cs typeface="Calibri"/>
              </a:rPr>
              <a:t>öpmesi,</a:t>
            </a:r>
            <a:endParaRPr sz="1600">
              <a:latin typeface="Calibri"/>
              <a:cs typeface="Calibri"/>
            </a:endParaRPr>
          </a:p>
          <a:p>
            <a:pPr marL="342900" marR="5080" indent="-342900">
              <a:lnSpc>
                <a:spcPct val="114999"/>
              </a:lnSpc>
              <a:spcBef>
                <a:spcPts val="6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600" spc="-5" dirty="0">
                <a:latin typeface="Calibri"/>
                <a:cs typeface="Calibri"/>
              </a:rPr>
              <a:t>Babanın iyi geceler dilemek için sarılması  </a:t>
            </a:r>
            <a:r>
              <a:rPr sz="1600" spc="-10" dirty="0">
                <a:latin typeface="Calibri"/>
                <a:cs typeface="Calibri"/>
              </a:rPr>
              <a:t>ve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öpmesi,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3035" y="3422395"/>
            <a:ext cx="278193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/>
              <a:buChar char="•"/>
              <a:tabLst>
                <a:tab pos="342265" algn="l"/>
                <a:tab pos="342900" algn="l"/>
                <a:tab pos="1543685" algn="l"/>
                <a:tab pos="2094230" algn="l"/>
              </a:tabLst>
            </a:pPr>
            <a:r>
              <a:rPr sz="1600" spc="-5" dirty="0">
                <a:latin typeface="Calibri"/>
                <a:cs typeface="Calibri"/>
              </a:rPr>
              <a:t>Anneanne	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deden</a:t>
            </a:r>
            <a:r>
              <a:rPr sz="1600" spc="-5" dirty="0">
                <a:latin typeface="Calibri"/>
                <a:cs typeface="Calibri"/>
              </a:rPr>
              <a:t>in</a:t>
            </a:r>
            <a:endParaRPr sz="1600">
              <a:latin typeface="Calibri"/>
              <a:cs typeface="Calibri"/>
            </a:endParaRPr>
          </a:p>
          <a:p>
            <a:pPr marL="342900">
              <a:spcBef>
                <a:spcPts val="290"/>
              </a:spcBef>
              <a:tabLst>
                <a:tab pos="1920239" algn="l"/>
              </a:tabLst>
            </a:pPr>
            <a:r>
              <a:rPr sz="1600" spc="-10" dirty="0">
                <a:latin typeface="Calibri"/>
                <a:cs typeface="Calibri"/>
              </a:rPr>
              <a:t>geldiklerinde	herkesin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0892" y="3422395"/>
            <a:ext cx="66230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indent="-3175"/>
            <a:r>
              <a:rPr sz="1600" spc="-15" dirty="0">
                <a:latin typeface="Calibri"/>
                <a:cs typeface="Calibri"/>
              </a:rPr>
              <a:t>ziyarete</a:t>
            </a:r>
            <a:endParaRPr sz="1600">
              <a:latin typeface="Calibri"/>
              <a:cs typeface="Calibri"/>
            </a:endParaRPr>
          </a:p>
          <a:p>
            <a:pPr marL="2540">
              <a:spcBef>
                <a:spcPts val="290"/>
              </a:spcBef>
            </a:pP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rb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5934" y="3983482"/>
            <a:ext cx="26250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kucaklaması ve </a:t>
            </a:r>
            <a:r>
              <a:rPr sz="1600" spc="-5" dirty="0">
                <a:latin typeface="Calibri"/>
                <a:cs typeface="Calibri"/>
              </a:rPr>
              <a:t>öpmesi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güzeldir.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16346" y="1067561"/>
            <a:ext cx="4953000" cy="4234180"/>
          </a:xfrm>
          <a:custGeom>
            <a:avLst/>
            <a:gdLst/>
            <a:ahLst/>
            <a:cxnLst/>
            <a:rect l="l" t="t" r="r" b="b"/>
            <a:pathLst>
              <a:path w="4953000" h="4234180">
                <a:moveTo>
                  <a:pt x="0" y="4233672"/>
                </a:moveTo>
                <a:lnTo>
                  <a:pt x="4953000" y="4233672"/>
                </a:lnTo>
                <a:lnTo>
                  <a:pt x="4953000" y="0"/>
                </a:lnTo>
                <a:lnTo>
                  <a:pt x="0" y="0"/>
                </a:lnTo>
                <a:lnTo>
                  <a:pt x="0" y="4233672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94579" y="1119886"/>
            <a:ext cx="4796155" cy="412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spc="-35" dirty="0">
                <a:latin typeface="Calibri"/>
                <a:cs typeface="Calibri"/>
              </a:rPr>
              <a:t>KÖTÜ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DOKUNMA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9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Canını acıtan </a:t>
            </a:r>
            <a:r>
              <a:rPr sz="1600" spc="-10" dirty="0">
                <a:latin typeface="Calibri"/>
                <a:cs typeface="Calibri"/>
              </a:rPr>
              <a:t>dokunma </a:t>
            </a:r>
            <a:r>
              <a:rPr sz="1600" spc="-20" dirty="0">
                <a:latin typeface="Calibri"/>
                <a:cs typeface="Calibri"/>
              </a:rPr>
              <a:t>kötü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dokunmadır.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spcBef>
                <a:spcPts val="8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Dokunulmasını  </a:t>
            </a:r>
            <a:r>
              <a:rPr sz="1600" spc="-5" dirty="0">
                <a:latin typeface="Calibri"/>
                <a:cs typeface="Calibri"/>
              </a:rPr>
              <a:t>istemediğin  halde  sana 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dokunulursa</a:t>
            </a:r>
            <a:endParaRPr sz="1600" dirty="0">
              <a:latin typeface="Calibri"/>
              <a:cs typeface="Calibri"/>
            </a:endParaRPr>
          </a:p>
          <a:p>
            <a:pPr marL="355600">
              <a:spcBef>
                <a:spcPts val="285"/>
              </a:spcBef>
            </a:pPr>
            <a:r>
              <a:rPr sz="1600" spc="-5" dirty="0">
                <a:latin typeface="Calibri"/>
                <a:cs typeface="Calibri"/>
              </a:rPr>
              <a:t>bu bir </a:t>
            </a:r>
            <a:r>
              <a:rPr sz="1600" spc="-20" dirty="0">
                <a:latin typeface="Calibri"/>
                <a:cs typeface="Calibri"/>
              </a:rPr>
              <a:t>kötü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dokunmadır.</a:t>
            </a:r>
            <a:endParaRPr sz="1600" dirty="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114999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Dokunan </a:t>
            </a:r>
            <a:r>
              <a:rPr sz="1600" spc="-5" dirty="0">
                <a:latin typeface="Calibri"/>
                <a:cs typeface="Calibri"/>
              </a:rPr>
              <a:t>kişi </a:t>
            </a:r>
            <a:r>
              <a:rPr sz="1600" spc="-15" dirty="0">
                <a:latin typeface="Calibri"/>
                <a:cs typeface="Calibri"/>
              </a:rPr>
              <a:t>kendini rahatsız </a:t>
            </a:r>
            <a:r>
              <a:rPr sz="1600" spc="-10" dirty="0">
                <a:latin typeface="Calibri"/>
                <a:cs typeface="Calibri"/>
              </a:rPr>
              <a:t>hissetmene </a:t>
            </a:r>
            <a:r>
              <a:rPr sz="1600" spc="-5" dirty="0">
                <a:latin typeface="Calibri"/>
                <a:cs typeface="Calibri"/>
              </a:rPr>
              <a:t>neden  </a:t>
            </a:r>
            <a:r>
              <a:rPr sz="1600" spc="-15" dirty="0">
                <a:latin typeface="Calibri"/>
                <a:cs typeface="Calibri"/>
              </a:rPr>
              <a:t>oluyorsa, </a:t>
            </a:r>
            <a:r>
              <a:rPr sz="1600" spc="-5" dirty="0">
                <a:latin typeface="Calibri"/>
                <a:cs typeface="Calibri"/>
              </a:rPr>
              <a:t>bu </a:t>
            </a:r>
            <a:r>
              <a:rPr sz="1600" spc="-20" dirty="0">
                <a:latin typeface="Calibri"/>
                <a:cs typeface="Calibri"/>
              </a:rPr>
              <a:t>kötü </a:t>
            </a:r>
            <a:r>
              <a:rPr sz="1600" spc="-5" dirty="0">
                <a:latin typeface="Calibri"/>
                <a:cs typeface="Calibri"/>
              </a:rPr>
              <a:t>bir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dokunmadır.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spcBef>
                <a:spcPts val="8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Dokunma  seni  </a:t>
            </a:r>
            <a:r>
              <a:rPr sz="1600" spc="-15" dirty="0">
                <a:latin typeface="Calibri"/>
                <a:cs typeface="Calibri"/>
              </a:rPr>
              <a:t>korkutuyor  </a:t>
            </a:r>
            <a:r>
              <a:rPr sz="1600" spc="-5" dirty="0">
                <a:latin typeface="Calibri"/>
                <a:cs typeface="Calibri"/>
              </a:rPr>
              <a:t>ve </a:t>
            </a:r>
            <a:r>
              <a:rPr sz="1600" spc="-10" dirty="0">
                <a:latin typeface="Calibri"/>
                <a:cs typeface="Calibri"/>
              </a:rPr>
              <a:t>sinirlendiriyorsa  </a:t>
            </a:r>
            <a:r>
              <a:rPr sz="1600" spc="-5" dirty="0">
                <a:latin typeface="Calibri"/>
                <a:cs typeface="Calibri"/>
              </a:rPr>
              <a:t>bu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bir</a:t>
            </a:r>
            <a:endParaRPr sz="1600" dirty="0">
              <a:latin typeface="Calibri"/>
              <a:cs typeface="Calibri"/>
            </a:endParaRPr>
          </a:p>
          <a:p>
            <a:pPr marL="355600">
              <a:spcBef>
                <a:spcPts val="285"/>
              </a:spcBef>
            </a:pPr>
            <a:r>
              <a:rPr sz="1600" spc="-20" dirty="0">
                <a:latin typeface="Calibri"/>
                <a:cs typeface="Calibri"/>
              </a:rPr>
              <a:t>kötü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dokunmadır.</a:t>
            </a:r>
            <a:endParaRPr sz="1600" dirty="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114999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600" u="sng" spc="-10" dirty="0">
                <a:latin typeface="Calibri"/>
                <a:cs typeface="Calibri"/>
              </a:rPr>
              <a:t>Dokunan </a:t>
            </a:r>
            <a:r>
              <a:rPr sz="1600" u="sng" spc="-5" dirty="0">
                <a:latin typeface="Calibri"/>
                <a:cs typeface="Calibri"/>
              </a:rPr>
              <a:t>kişi </a:t>
            </a:r>
            <a:r>
              <a:rPr sz="1600" u="sng" spc="-10" dirty="0">
                <a:latin typeface="Calibri"/>
                <a:cs typeface="Calibri"/>
              </a:rPr>
              <a:t>bunu </a:t>
            </a:r>
            <a:r>
              <a:rPr sz="1600" u="sng" spc="-5" dirty="0">
                <a:latin typeface="Calibri"/>
                <a:cs typeface="Calibri"/>
              </a:rPr>
              <a:t>hiç </a:t>
            </a:r>
            <a:r>
              <a:rPr sz="1600" u="sng" spc="-10" dirty="0">
                <a:latin typeface="Calibri"/>
                <a:cs typeface="Calibri"/>
              </a:rPr>
              <a:t>kimseye </a:t>
            </a:r>
            <a:r>
              <a:rPr sz="1600" u="sng" spc="-5" dirty="0">
                <a:latin typeface="Calibri"/>
                <a:cs typeface="Calibri"/>
              </a:rPr>
              <a:t>söylememeni </a:t>
            </a:r>
            <a:r>
              <a:rPr sz="1600" u="sng" spc="-15" dirty="0">
                <a:latin typeface="Calibri"/>
                <a:cs typeface="Calibri"/>
              </a:rPr>
              <a:t>istiyorsa  </a:t>
            </a:r>
            <a:r>
              <a:rPr sz="1600" u="sng" spc="-5" dirty="0">
                <a:latin typeface="Calibri"/>
                <a:cs typeface="Calibri"/>
              </a:rPr>
              <a:t>bu bir </a:t>
            </a:r>
            <a:r>
              <a:rPr sz="1600" u="sng" spc="-20" dirty="0">
                <a:latin typeface="Calibri"/>
                <a:cs typeface="Calibri"/>
              </a:rPr>
              <a:t>kötü</a:t>
            </a:r>
            <a:r>
              <a:rPr sz="1600" u="sng" spc="-60" dirty="0">
                <a:latin typeface="Calibri"/>
                <a:cs typeface="Calibri"/>
              </a:rPr>
              <a:t> </a:t>
            </a:r>
            <a:r>
              <a:rPr sz="1600" u="sng" spc="-20" dirty="0">
                <a:latin typeface="Calibri"/>
                <a:cs typeface="Calibri"/>
              </a:rPr>
              <a:t>dokunmadır.</a:t>
            </a:r>
            <a:endParaRPr sz="1600" u="sng" dirty="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14999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Dokunan </a:t>
            </a:r>
            <a:r>
              <a:rPr sz="1600" spc="-5" dirty="0">
                <a:latin typeface="Calibri"/>
                <a:cs typeface="Calibri"/>
              </a:rPr>
              <a:t>kişi </a:t>
            </a:r>
            <a:r>
              <a:rPr sz="1600" spc="-10" dirty="0">
                <a:latin typeface="Calibri"/>
                <a:cs typeface="Calibri"/>
              </a:rPr>
              <a:t>bunu başkasına söylersen </a:t>
            </a:r>
            <a:r>
              <a:rPr sz="1600" spc="-5" dirty="0">
                <a:latin typeface="Calibri"/>
                <a:cs typeface="Calibri"/>
              </a:rPr>
              <a:t>sana bir </a:t>
            </a:r>
            <a:r>
              <a:rPr sz="1600" spc="-15" dirty="0">
                <a:latin typeface="Calibri"/>
                <a:cs typeface="Calibri"/>
              </a:rPr>
              <a:t>zarar  </a:t>
            </a:r>
            <a:r>
              <a:rPr sz="1600" spc="-10" dirty="0">
                <a:latin typeface="Calibri"/>
                <a:cs typeface="Calibri"/>
              </a:rPr>
              <a:t>vereceğini </a:t>
            </a:r>
            <a:r>
              <a:rPr sz="1600" u="sng" spc="-10" dirty="0">
                <a:latin typeface="Calibri"/>
                <a:cs typeface="Calibri"/>
              </a:rPr>
              <a:t>tehdidinde</a:t>
            </a:r>
            <a:r>
              <a:rPr sz="1600" spc="-10" dirty="0">
                <a:latin typeface="Calibri"/>
                <a:cs typeface="Calibri"/>
              </a:rPr>
              <a:t> bulunuyorsa </a:t>
            </a:r>
            <a:r>
              <a:rPr sz="1600" spc="-5" dirty="0">
                <a:latin typeface="Calibri"/>
                <a:cs typeface="Calibri"/>
              </a:rPr>
              <a:t>bu bir </a:t>
            </a:r>
            <a:r>
              <a:rPr sz="1600" spc="-15" dirty="0">
                <a:latin typeface="Calibri"/>
                <a:cs typeface="Calibri"/>
              </a:rPr>
              <a:t>kötü  </a:t>
            </a:r>
            <a:r>
              <a:rPr sz="1600" spc="-20" dirty="0">
                <a:latin typeface="Calibri"/>
                <a:cs typeface="Calibri"/>
              </a:rPr>
              <a:t>dokunmadır.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6559" y="5476494"/>
            <a:ext cx="9352915" cy="1135824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76835" marR="70485" indent="541020" algn="just">
              <a:lnSpc>
                <a:spcPct val="114999"/>
              </a:lnSpc>
              <a:spcBef>
                <a:spcPts val="25"/>
              </a:spcBef>
            </a:pPr>
            <a:r>
              <a:rPr sz="1600" spc="-5" dirty="0">
                <a:latin typeface="Calibri"/>
                <a:cs typeface="Calibri"/>
              </a:rPr>
              <a:t>«Böyle bir </a:t>
            </a:r>
            <a:r>
              <a:rPr sz="1600" spc="-10" dirty="0">
                <a:latin typeface="Calibri"/>
                <a:cs typeface="Calibri"/>
              </a:rPr>
              <a:t>durum </a:t>
            </a:r>
            <a:r>
              <a:rPr sz="1600" spc="-5" dirty="0">
                <a:latin typeface="Calibri"/>
                <a:cs typeface="Calibri"/>
              </a:rPr>
              <a:t>ne </a:t>
            </a:r>
            <a:r>
              <a:rPr sz="1600" spc="-10" dirty="0">
                <a:latin typeface="Calibri"/>
                <a:cs typeface="Calibri"/>
              </a:rPr>
              <a:t>olursa </a:t>
            </a:r>
            <a:r>
              <a:rPr sz="1600" spc="-5" dirty="0">
                <a:latin typeface="Calibri"/>
                <a:cs typeface="Calibri"/>
              </a:rPr>
              <a:t>olsun </a:t>
            </a:r>
            <a:r>
              <a:rPr sz="1600" spc="-10" dirty="0">
                <a:latin typeface="Calibri"/>
                <a:cs typeface="Calibri"/>
              </a:rPr>
              <a:t>senin suçun </a:t>
            </a:r>
            <a:r>
              <a:rPr sz="1600" spc="-5" dirty="0">
                <a:latin typeface="Calibri"/>
                <a:cs typeface="Calibri"/>
              </a:rPr>
              <a:t>olamaz. </a:t>
            </a:r>
            <a:r>
              <a:rPr sz="1600" spc="-25" dirty="0">
                <a:latin typeface="Calibri"/>
                <a:cs typeface="Calibri"/>
              </a:rPr>
              <a:t>Yapılan </a:t>
            </a:r>
            <a:r>
              <a:rPr sz="1600" spc="-10" dirty="0">
                <a:latin typeface="Calibri"/>
                <a:cs typeface="Calibri"/>
              </a:rPr>
              <a:t>şey </a:t>
            </a:r>
            <a:r>
              <a:rPr sz="1600" spc="-5" dirty="0">
                <a:latin typeface="Calibri"/>
                <a:cs typeface="Calibri"/>
              </a:rPr>
              <a:t>kısa bir </a:t>
            </a:r>
            <a:r>
              <a:rPr sz="1600" spc="-10" dirty="0">
                <a:latin typeface="Calibri"/>
                <a:cs typeface="Calibri"/>
              </a:rPr>
              <a:t>süre </a:t>
            </a:r>
            <a:r>
              <a:rPr sz="1600" spc="-5" dirty="0">
                <a:latin typeface="Calibri"/>
                <a:cs typeface="Calibri"/>
              </a:rPr>
              <a:t>insanda </a:t>
            </a:r>
            <a:r>
              <a:rPr sz="1600" spc="-10" dirty="0">
                <a:latin typeface="Calibri"/>
                <a:cs typeface="Calibri"/>
              </a:rPr>
              <a:t>hoş duygular  </a:t>
            </a:r>
            <a:r>
              <a:rPr sz="1600" spc="-20" dirty="0">
                <a:latin typeface="Calibri"/>
                <a:cs typeface="Calibri"/>
              </a:rPr>
              <a:t>uyandırabilir. </a:t>
            </a:r>
            <a:r>
              <a:rPr sz="1600" spc="-5" dirty="0">
                <a:latin typeface="Calibri"/>
                <a:cs typeface="Calibri"/>
              </a:rPr>
              <a:t>Bir </a:t>
            </a:r>
            <a:r>
              <a:rPr sz="1600" spc="5" dirty="0">
                <a:latin typeface="Calibri"/>
                <a:cs typeface="Calibri"/>
              </a:rPr>
              <a:t>an </a:t>
            </a:r>
            <a:r>
              <a:rPr sz="1600" spc="-5" dirty="0">
                <a:latin typeface="Calibri"/>
                <a:cs typeface="Calibri"/>
              </a:rPr>
              <a:t>bundan hoşlansan, </a:t>
            </a:r>
            <a:r>
              <a:rPr sz="1600" spc="-15" dirty="0">
                <a:latin typeface="Calibri"/>
                <a:cs typeface="Calibri"/>
              </a:rPr>
              <a:t>hatta </a:t>
            </a:r>
            <a:r>
              <a:rPr sz="1600" spc="-10" dirty="0">
                <a:latin typeface="Calibri"/>
                <a:cs typeface="Calibri"/>
              </a:rPr>
              <a:t>sana </a:t>
            </a:r>
            <a:r>
              <a:rPr sz="1600" spc="-5" dirty="0">
                <a:latin typeface="Calibri"/>
                <a:cs typeface="Calibri"/>
              </a:rPr>
              <a:t>söylenenleri bilmediğin bir nedenle </a:t>
            </a:r>
            <a:r>
              <a:rPr sz="1600" spc="-15" dirty="0">
                <a:latin typeface="Calibri"/>
                <a:cs typeface="Calibri"/>
              </a:rPr>
              <a:t>yapsan </a:t>
            </a:r>
            <a:r>
              <a:rPr sz="1600" spc="-10" dirty="0">
                <a:latin typeface="Calibri"/>
                <a:cs typeface="Calibri"/>
              </a:rPr>
              <a:t>dahi </a:t>
            </a:r>
            <a:r>
              <a:rPr sz="1600" spc="-5" dirty="0">
                <a:latin typeface="Calibri"/>
                <a:cs typeface="Calibri"/>
              </a:rPr>
              <a:t>BU </a:t>
            </a:r>
            <a:r>
              <a:rPr sz="1600" dirty="0">
                <a:latin typeface="Calibri"/>
                <a:cs typeface="Calibri"/>
              </a:rPr>
              <a:t>SENİ  </a:t>
            </a:r>
            <a:r>
              <a:rPr sz="1600" spc="-5" dirty="0">
                <a:latin typeface="Calibri"/>
                <a:cs typeface="Calibri"/>
              </a:rPr>
              <a:t>ASLA SUÇ </a:t>
            </a:r>
            <a:r>
              <a:rPr sz="1600" spc="-30" dirty="0">
                <a:latin typeface="Calibri"/>
                <a:cs typeface="Calibri"/>
              </a:rPr>
              <a:t>ORTAĞI </a:t>
            </a:r>
            <a:r>
              <a:rPr sz="1600" spc="-20" dirty="0">
                <a:latin typeface="Calibri"/>
                <a:cs typeface="Calibri"/>
              </a:rPr>
              <a:t>YAPMAZ. </a:t>
            </a:r>
            <a:r>
              <a:rPr sz="1600" spc="-5" dirty="0">
                <a:latin typeface="Calibri"/>
                <a:cs typeface="Calibri"/>
              </a:rPr>
              <a:t>Çünkü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SEN ÇOCUKSUN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BÖYLE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DURUMLARDA ASLA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SUÇLU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OLAMAZSIN</a:t>
            </a:r>
            <a:r>
              <a:rPr sz="1600" spc="-5" dirty="0">
                <a:latin typeface="Calibri"/>
                <a:cs typeface="Calibri"/>
              </a:rPr>
              <a:t>. BUNUN  DIŞINDA </a:t>
            </a:r>
            <a:r>
              <a:rPr sz="1600" spc="-10" dirty="0">
                <a:latin typeface="Calibri"/>
                <a:cs typeface="Calibri"/>
              </a:rPr>
              <a:t>BAŞKA </a:t>
            </a:r>
            <a:r>
              <a:rPr sz="1600" spc="-5" dirty="0">
                <a:latin typeface="Calibri"/>
                <a:cs typeface="Calibri"/>
              </a:rPr>
              <a:t>BİR GERÇEK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YOKTUR»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61064" y="157761"/>
            <a:ext cx="726694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İYİ </a:t>
            </a:r>
            <a:r>
              <a:rPr spc="-20" dirty="0"/>
              <a:t>DOKUNMA-KÖTÜ</a:t>
            </a:r>
            <a:r>
              <a:rPr spc="-75" dirty="0"/>
              <a:t> </a:t>
            </a:r>
            <a:r>
              <a:rPr spc="-10" dirty="0"/>
              <a:t>DOKUNMA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401" y="145061"/>
            <a:ext cx="577535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4.HAYIR</a:t>
            </a:r>
            <a:r>
              <a:rPr spc="-114" dirty="0"/>
              <a:t> </a:t>
            </a:r>
            <a:r>
              <a:rPr dirty="0"/>
              <a:t>DİYEBİLMEK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8401" y="1598041"/>
            <a:ext cx="567055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45005"/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Çocuk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dediğin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büyüklerine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karşı </a:t>
            </a:r>
            <a:r>
              <a:rPr spc="-5" dirty="0" err="1">
                <a:solidFill>
                  <a:srgbClr val="FF0000"/>
                </a:solidFill>
                <a:latin typeface="Calibri"/>
                <a:cs typeface="Calibri"/>
              </a:rPr>
              <a:t>gelmez</a:t>
            </a:r>
            <a:r>
              <a:rPr spc="-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tr-TR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945005"/>
            <a:r>
              <a:rPr spc="-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endParaRPr lang="tr-TR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945005"/>
            <a:r>
              <a:rPr dirty="0" smtClean="0">
                <a:solidFill>
                  <a:srgbClr val="FF0000"/>
                </a:solidFill>
                <a:latin typeface="Calibri"/>
                <a:cs typeface="Calibri"/>
              </a:rPr>
              <a:t>Ne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demek</a:t>
            </a:r>
            <a:r>
              <a:rPr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FF0000"/>
                </a:solidFill>
                <a:latin typeface="Calibri"/>
                <a:cs typeface="Calibri"/>
              </a:rPr>
              <a:t>hayır</a:t>
            </a:r>
            <a:r>
              <a:rPr spc="-10" dirty="0" smtClean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lang="tr-TR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945005"/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/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Sen bu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yaşta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büyüklerine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karşı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mı</a:t>
            </a:r>
            <a:r>
              <a:rPr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FF0000"/>
                </a:solidFill>
                <a:latin typeface="Calibri"/>
                <a:cs typeface="Calibri"/>
              </a:rPr>
              <a:t>geliyorsun</a:t>
            </a:r>
            <a:r>
              <a:rPr spc="-10" dirty="0" smtClean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lang="tr-TR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/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/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Benim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oğlum/kızım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çok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usludur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büyüklerine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hiç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hayır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demez, 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saygısızlık</a:t>
            </a:r>
            <a:r>
              <a:rPr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yapmaz.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4155" y="935736"/>
            <a:ext cx="3127248" cy="3675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6179" y="1127760"/>
            <a:ext cx="2743200" cy="329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7273" y="5132578"/>
            <a:ext cx="91478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i="1" dirty="0">
                <a:solidFill>
                  <a:srgbClr val="C00000"/>
                </a:solidFill>
                <a:latin typeface="Segoe Script"/>
                <a:cs typeface="Segoe Script"/>
              </a:rPr>
              <a:t>Birçok çocuğa büyüklerin </a:t>
            </a:r>
            <a:r>
              <a:rPr sz="2400" i="1" dirty="0" err="1">
                <a:solidFill>
                  <a:srgbClr val="C00000"/>
                </a:solidFill>
                <a:latin typeface="Segoe Script"/>
                <a:cs typeface="Segoe Script"/>
              </a:rPr>
              <a:t>söylediklerine</a:t>
            </a:r>
            <a:r>
              <a:rPr sz="2400" i="1" dirty="0">
                <a:solidFill>
                  <a:srgbClr val="C00000"/>
                </a:solidFill>
                <a:latin typeface="Segoe Script"/>
                <a:cs typeface="Segoe Script"/>
              </a:rPr>
              <a:t> </a:t>
            </a:r>
            <a:r>
              <a:rPr sz="2400" i="1" dirty="0" err="1" smtClean="0">
                <a:solidFill>
                  <a:srgbClr val="C00000"/>
                </a:solidFill>
                <a:latin typeface="Segoe Script"/>
                <a:cs typeface="Segoe Script"/>
              </a:rPr>
              <a:t>itaat</a:t>
            </a:r>
            <a:r>
              <a:rPr sz="2400" i="1" spc="-5" dirty="0" smtClean="0">
                <a:solidFill>
                  <a:srgbClr val="C00000"/>
                </a:solidFill>
                <a:latin typeface="Segoe Script"/>
                <a:cs typeface="Segoe Script"/>
              </a:rPr>
              <a:t> </a:t>
            </a:r>
            <a:r>
              <a:rPr sz="2400" i="1" dirty="0" err="1" smtClean="0">
                <a:solidFill>
                  <a:srgbClr val="C00000"/>
                </a:solidFill>
                <a:latin typeface="Segoe Script"/>
                <a:cs typeface="Segoe Script"/>
              </a:rPr>
              <a:t>etmeleri</a:t>
            </a:r>
            <a:endParaRPr sz="2400" dirty="0">
              <a:latin typeface="Segoe Script"/>
              <a:cs typeface="Segoe Scrip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6183" y="5425440"/>
            <a:ext cx="21189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i="1" spc="-5" dirty="0">
                <a:solidFill>
                  <a:srgbClr val="C00000"/>
                </a:solidFill>
                <a:latin typeface="Segoe Script"/>
                <a:cs typeface="Segoe Script"/>
              </a:rPr>
              <a:t>öğretilmiştir</a:t>
            </a:r>
            <a:r>
              <a:rPr sz="2400" spc="-5" dirty="0">
                <a:solidFill>
                  <a:srgbClr val="C00000"/>
                </a:solidFill>
                <a:latin typeface="Segoe Script"/>
                <a:cs typeface="Segoe Script"/>
              </a:rPr>
              <a:t>.</a:t>
            </a:r>
            <a:endParaRPr sz="2400">
              <a:latin typeface="Segoe Script"/>
              <a:cs typeface="Segoe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21268" y="1974532"/>
          <a:ext cx="8135950" cy="4679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2800"/>
                <a:gridCol w="4883150"/>
              </a:tblGrid>
              <a:tr h="777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63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“Hayır”,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“Hayır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teşekkürler”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“Hayır</a:t>
                      </a:r>
                      <a:r>
                        <a:rPr sz="2000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olmaz”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</a:tr>
              <a:tr h="931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Mazeret</a:t>
                      </a:r>
                      <a:r>
                        <a:rPr sz="20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bildirme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66420" marR="247650" indent="-30353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“Hayır </a:t>
                      </a:r>
                      <a:r>
                        <a:rPr sz="20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teşekkürler, </a:t>
                      </a:r>
                      <a:r>
                        <a:rPr sz="20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sigara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dumanından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çok  </a:t>
                      </a: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rahatsız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oluyorum,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beni</a:t>
                      </a:r>
                      <a:r>
                        <a:rPr sz="20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öksürtüyor.”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585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Atlatma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“Hayır, </a:t>
                      </a:r>
                      <a:r>
                        <a:rPr sz="20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teşekkürler,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şimdi</a:t>
                      </a:r>
                      <a:r>
                        <a:rPr sz="2000" spc="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değil.”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70967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Konuyu</a:t>
                      </a:r>
                      <a:r>
                        <a:rPr sz="2000" spc="-1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değiştirmek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03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“Hayır </a:t>
                      </a:r>
                      <a:r>
                        <a:rPr sz="20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teşekkürler,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ben bir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bardak su</a:t>
                      </a:r>
                      <a:r>
                        <a:rPr sz="20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alabilir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miyim?”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r>
                        <a:rPr sz="20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tekrarı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“Hayır içmiyorum. </a:t>
                      </a: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r>
                        <a:rPr sz="20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teşekkürler.”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090561">
                <a:tc>
                  <a:txBody>
                    <a:bodyPr/>
                    <a:lstStyle/>
                    <a:p>
                      <a:pPr marL="571500" marR="572135" indent="184150">
                        <a:lnSpc>
                          <a:spcPct val="125000"/>
                        </a:lnSpc>
                        <a:spcBef>
                          <a:spcPts val="825"/>
                        </a:spcBef>
                      </a:pPr>
                      <a:r>
                        <a:rPr sz="20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Yürüyüp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gitmek/ 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Ortamdan</a:t>
                      </a:r>
                      <a:r>
                        <a:rPr sz="2000" spc="-7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sakınmak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“Hayır”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ortamı terk</a:t>
                      </a:r>
                      <a:r>
                        <a:rPr sz="20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et.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8116" y="190302"/>
            <a:ext cx="6040556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HAYIR</a:t>
            </a:r>
            <a:r>
              <a:rPr spc="-114" dirty="0"/>
              <a:t> </a:t>
            </a:r>
            <a:r>
              <a:rPr dirty="0"/>
              <a:t>DİYEBİLMEK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4562" y="867410"/>
            <a:ext cx="939609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/>
            <a:r>
              <a:rPr spc="-5" dirty="0">
                <a:latin typeface="Calibri"/>
                <a:cs typeface="Calibri"/>
              </a:rPr>
              <a:t>Çocuğunuzun </a:t>
            </a:r>
            <a:r>
              <a:rPr spc="-15" dirty="0">
                <a:latin typeface="Calibri"/>
                <a:cs typeface="Calibri"/>
              </a:rPr>
              <a:t>yalnızca </a:t>
            </a:r>
            <a:r>
              <a:rPr spc="-5" dirty="0">
                <a:latin typeface="Calibri"/>
                <a:cs typeface="Calibri"/>
              </a:rPr>
              <a:t>ihmal/istismar </a:t>
            </a:r>
            <a:r>
              <a:rPr spc="-10" dirty="0">
                <a:latin typeface="Calibri"/>
                <a:cs typeface="Calibri"/>
              </a:rPr>
              <a:t>konusunda </a:t>
            </a:r>
            <a:r>
              <a:rPr spc="-5" dirty="0">
                <a:latin typeface="Calibri"/>
                <a:cs typeface="Calibri"/>
              </a:rPr>
              <a:t>değil, </a:t>
            </a:r>
            <a:r>
              <a:rPr dirty="0">
                <a:latin typeface="Calibri"/>
                <a:cs typeface="Calibri"/>
              </a:rPr>
              <a:t>her </a:t>
            </a:r>
            <a:r>
              <a:rPr spc="-5" dirty="0">
                <a:latin typeface="Calibri"/>
                <a:cs typeface="Calibri"/>
              </a:rPr>
              <a:t>türlü </a:t>
            </a:r>
            <a:r>
              <a:rPr spc="-15" dirty="0">
                <a:latin typeface="Calibri"/>
                <a:cs typeface="Calibri"/>
              </a:rPr>
              <a:t>zararlı </a:t>
            </a:r>
            <a:r>
              <a:rPr spc="-10" dirty="0">
                <a:latin typeface="Calibri"/>
                <a:cs typeface="Calibri"/>
              </a:rPr>
              <a:t>alışkanlıklardan korunmak </a:t>
            </a:r>
            <a:r>
              <a:rPr spc="-5" dirty="0">
                <a:latin typeface="Calibri"/>
                <a:cs typeface="Calibri"/>
              </a:rPr>
              <a:t>için  </a:t>
            </a:r>
            <a:r>
              <a:rPr spc="-30" dirty="0">
                <a:latin typeface="Calibri"/>
                <a:cs typeface="Calibri"/>
              </a:rPr>
              <a:t>HAYIR </a:t>
            </a:r>
            <a:r>
              <a:rPr spc="-5" dirty="0">
                <a:latin typeface="Calibri"/>
                <a:cs typeface="Calibri"/>
              </a:rPr>
              <a:t>demeyi bilmesi </a:t>
            </a:r>
            <a:r>
              <a:rPr spc="-20" dirty="0">
                <a:latin typeface="Calibri"/>
                <a:cs typeface="Calibri"/>
              </a:rPr>
              <a:t>gerekmektedir. </a:t>
            </a:r>
            <a:endParaRPr lang="tr-TR" spc="-20" dirty="0" smtClean="0">
              <a:latin typeface="Calibri"/>
              <a:cs typeface="Calibri"/>
            </a:endParaRPr>
          </a:p>
          <a:p>
            <a:pPr marL="12065" marR="5080" algn="ctr"/>
            <a:r>
              <a:rPr sz="2000" b="1" dirty="0" err="1" smtClean="0">
                <a:latin typeface="Calibri"/>
                <a:cs typeface="Calibri"/>
              </a:rPr>
              <a:t>Çocuğunuza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her </a:t>
            </a:r>
            <a:r>
              <a:rPr sz="2000" b="1" spc="-15" dirty="0">
                <a:latin typeface="Calibri"/>
                <a:cs typeface="Calibri"/>
              </a:rPr>
              <a:t>şeye </a:t>
            </a:r>
            <a:r>
              <a:rPr sz="2000" b="1" spc="-5" dirty="0">
                <a:latin typeface="Calibri"/>
                <a:cs typeface="Calibri"/>
              </a:rPr>
              <a:t>EVET </a:t>
            </a:r>
            <a:r>
              <a:rPr sz="2000" b="1" dirty="0">
                <a:latin typeface="Calibri"/>
                <a:cs typeface="Calibri"/>
              </a:rPr>
              <a:t>demesini değil, </a:t>
            </a:r>
            <a:r>
              <a:rPr sz="2000" b="1" spc="-5" dirty="0">
                <a:latin typeface="Calibri"/>
                <a:cs typeface="Calibri"/>
              </a:rPr>
              <a:t>gerektiğinde  </a:t>
            </a:r>
            <a:r>
              <a:rPr sz="2000" b="1" spc="-35" dirty="0">
                <a:latin typeface="Calibri"/>
                <a:cs typeface="Calibri"/>
              </a:rPr>
              <a:t>HAYIR </a:t>
            </a:r>
            <a:r>
              <a:rPr sz="2000" b="1" dirty="0">
                <a:latin typeface="Calibri"/>
                <a:cs typeface="Calibri"/>
              </a:rPr>
              <a:t>demesini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ÖĞRETİN.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0" y="486154"/>
            <a:ext cx="4991100" cy="630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52744" y="678180"/>
            <a:ext cx="4607052" cy="5919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52745" y="981456"/>
            <a:ext cx="2447925" cy="1017585"/>
          </a:xfrm>
          <a:prstGeom prst="rect">
            <a:avLst/>
          </a:prstGeom>
          <a:solidFill>
            <a:srgbClr val="FAFAFA"/>
          </a:solidFill>
        </p:spPr>
        <p:txBody>
          <a:bodyPr vert="horz" wrap="square" lIns="0" tIns="32384" rIns="0" bIns="0" rtlCol="0">
            <a:spAutoFit/>
          </a:bodyPr>
          <a:lstStyle/>
          <a:p>
            <a:pPr marL="152400" marR="144145" algn="ctr">
              <a:spcBef>
                <a:spcPts val="254"/>
              </a:spcBef>
            </a:pPr>
            <a:r>
              <a:rPr sz="1600" b="1" spc="-45" dirty="0">
                <a:latin typeface="Calibri"/>
                <a:cs typeface="Calibri"/>
              </a:rPr>
              <a:t>Ve </a:t>
            </a:r>
            <a:r>
              <a:rPr sz="1600" b="1" spc="-5" dirty="0">
                <a:latin typeface="Calibri"/>
                <a:cs typeface="Calibri"/>
              </a:rPr>
              <a:t>şöyle diyorum: </a:t>
            </a:r>
            <a:r>
              <a:rPr sz="1600" b="1" spc="-25" dirty="0">
                <a:latin typeface="Calibri"/>
                <a:cs typeface="Calibri"/>
              </a:rPr>
              <a:t>«Hayır,  </a:t>
            </a:r>
            <a:r>
              <a:rPr sz="1600" b="1" spc="-5" dirty="0">
                <a:latin typeface="Calibri"/>
                <a:cs typeface="Calibri"/>
              </a:rPr>
              <a:t>sana </a:t>
            </a:r>
            <a:r>
              <a:rPr sz="1600" b="1" spc="-10" dirty="0">
                <a:latin typeface="Calibri"/>
                <a:cs typeface="Calibri"/>
              </a:rPr>
              <a:t>dokunmak </a:t>
            </a:r>
            <a:r>
              <a:rPr sz="1600" b="1" spc="-5" dirty="0">
                <a:latin typeface="Calibri"/>
                <a:cs typeface="Calibri"/>
              </a:rPr>
              <a:t>hoşuma  gitmiyor! Bunu  istemiyorum!»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7712" y="556329"/>
            <a:ext cx="577479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HAYIR</a:t>
            </a:r>
            <a:r>
              <a:rPr spc="-114" dirty="0"/>
              <a:t> </a:t>
            </a:r>
            <a:r>
              <a:rPr dirty="0"/>
              <a:t>DİYEBİLMEK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1358" y="2951227"/>
            <a:ext cx="412750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Çocuğunuzun haklarını savunmasına, 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isteklerini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söylemesine,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istemediklerini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belirtmesine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fırsat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tanıyın.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870" y="115534"/>
            <a:ext cx="5328606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7. </a:t>
            </a:r>
            <a:r>
              <a:rPr spc="-35" dirty="0"/>
              <a:t>YARDIM</a:t>
            </a:r>
            <a:r>
              <a:rPr spc="-114" dirty="0"/>
              <a:t> </a:t>
            </a:r>
            <a:r>
              <a:rPr spc="-5" dirty="0"/>
              <a:t>İSTEMEK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8401" y="1227454"/>
            <a:ext cx="8921750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Calibri"/>
                <a:cs typeface="Calibri"/>
              </a:rPr>
              <a:t>Biri </a:t>
            </a:r>
            <a:r>
              <a:rPr spc="-10" dirty="0">
                <a:latin typeface="Calibri"/>
                <a:cs typeface="Calibri"/>
              </a:rPr>
              <a:t>çocuğunuza </a:t>
            </a:r>
            <a:r>
              <a:rPr spc="-15" dirty="0">
                <a:latin typeface="Calibri"/>
                <a:cs typeface="Calibri"/>
              </a:rPr>
              <a:t>kötü, </a:t>
            </a:r>
            <a:r>
              <a:rPr spc="-10" dirty="0">
                <a:latin typeface="Calibri"/>
                <a:cs typeface="Calibri"/>
              </a:rPr>
              <a:t>rahatsız </a:t>
            </a:r>
            <a:r>
              <a:rPr spc="-5" dirty="0">
                <a:latin typeface="Calibri"/>
                <a:cs typeface="Calibri"/>
              </a:rPr>
              <a:t>edici </a:t>
            </a:r>
            <a:r>
              <a:rPr dirty="0">
                <a:latin typeface="Calibri"/>
                <a:cs typeface="Calibri"/>
              </a:rPr>
              <a:t>bir şey </a:t>
            </a:r>
            <a:r>
              <a:rPr spc="-10" dirty="0">
                <a:latin typeface="Calibri"/>
                <a:cs typeface="Calibri"/>
              </a:rPr>
              <a:t>yaparsa </a:t>
            </a:r>
            <a:r>
              <a:rPr spc="-5" dirty="0">
                <a:latin typeface="Calibri"/>
                <a:cs typeface="Calibri"/>
              </a:rPr>
              <a:t>arkadaşlarından </a:t>
            </a:r>
            <a:r>
              <a:rPr spc="-15" dirty="0">
                <a:latin typeface="Calibri"/>
                <a:cs typeface="Calibri"/>
              </a:rPr>
              <a:t>ya </a:t>
            </a:r>
            <a:r>
              <a:rPr spc="-5" dirty="0">
                <a:latin typeface="Calibri"/>
                <a:cs typeface="Calibri"/>
              </a:rPr>
              <a:t>da büyüklerinden</a:t>
            </a:r>
            <a:r>
              <a:rPr spc="254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yardım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spc="-10" dirty="0">
                <a:latin typeface="Calibri"/>
                <a:cs typeface="Calibri"/>
              </a:rPr>
              <a:t>istemeyi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öğretin.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Onlara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sizinle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her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türlü sorunu paylaşabileceği inancını</a:t>
            </a:r>
            <a:r>
              <a:rPr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yerleştirin.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Ona doğru </a:t>
            </a:r>
            <a:r>
              <a:rPr spc="-10" dirty="0">
                <a:latin typeface="Calibri"/>
                <a:cs typeface="Calibri"/>
              </a:rPr>
              <a:t>gelmeyen </a:t>
            </a:r>
            <a:r>
              <a:rPr spc="-5" dirty="0">
                <a:latin typeface="Calibri"/>
                <a:cs typeface="Calibri"/>
              </a:rPr>
              <a:t>şeyleri </a:t>
            </a:r>
            <a:r>
              <a:rPr spc="-15" dirty="0">
                <a:latin typeface="Calibri"/>
                <a:cs typeface="Calibri"/>
              </a:rPr>
              <a:t>size </a:t>
            </a:r>
            <a:r>
              <a:rPr spc="-10" dirty="0">
                <a:latin typeface="Calibri"/>
                <a:cs typeface="Calibri"/>
              </a:rPr>
              <a:t>rahatlıkla </a:t>
            </a:r>
            <a:r>
              <a:rPr spc="-5" dirty="0">
                <a:latin typeface="Calibri"/>
                <a:cs typeface="Calibri"/>
              </a:rPr>
              <a:t>söyleyebileceğini </a:t>
            </a:r>
            <a:r>
              <a:rPr spc="-10" dirty="0">
                <a:latin typeface="Calibri"/>
                <a:cs typeface="Calibri"/>
              </a:rPr>
              <a:t>ifade </a:t>
            </a:r>
            <a:r>
              <a:rPr spc="-5" dirty="0">
                <a:latin typeface="Calibri"/>
                <a:cs typeface="Calibri"/>
              </a:rPr>
              <a:t>edin. </a:t>
            </a:r>
            <a:r>
              <a:rPr spc="-10" dirty="0">
                <a:latin typeface="Calibri"/>
                <a:cs typeface="Calibri"/>
              </a:rPr>
              <a:t>Bazen </a:t>
            </a:r>
            <a:r>
              <a:rPr spc="-5" dirty="0">
                <a:latin typeface="Calibri"/>
                <a:cs typeface="Calibri"/>
              </a:rPr>
              <a:t>çocukların</a:t>
            </a:r>
            <a:r>
              <a:rPr spc="3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olayları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abarttığını </a:t>
            </a:r>
            <a:r>
              <a:rPr dirty="0">
                <a:latin typeface="Calibri"/>
                <a:cs typeface="Calibri"/>
              </a:rPr>
              <a:t>düşünürüz </a:t>
            </a:r>
            <a:r>
              <a:rPr spc="-5" dirty="0">
                <a:latin typeface="Calibri"/>
                <a:cs typeface="Calibri"/>
              </a:rPr>
              <a:t>ancak ne </a:t>
            </a:r>
            <a:r>
              <a:rPr spc="-10" dirty="0">
                <a:latin typeface="Calibri"/>
                <a:cs typeface="Calibri"/>
              </a:rPr>
              <a:t>olursa </a:t>
            </a:r>
            <a:r>
              <a:rPr spc="-5" dirty="0">
                <a:latin typeface="Calibri"/>
                <a:cs typeface="Calibri"/>
              </a:rPr>
              <a:t>olsun söylediklerini kulak </a:t>
            </a:r>
            <a:r>
              <a:rPr spc="-10" dirty="0">
                <a:latin typeface="Calibri"/>
                <a:cs typeface="Calibri"/>
              </a:rPr>
              <a:t>ardı</a:t>
            </a:r>
            <a:r>
              <a:rPr spc="1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etmeyin.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269240"/>
            <a:r>
              <a:rPr spc="-5" dirty="0">
                <a:latin typeface="Calibri"/>
                <a:cs typeface="Calibri"/>
              </a:rPr>
              <a:t>Çocuğunuza inanın </a:t>
            </a:r>
            <a:r>
              <a:rPr dirty="0">
                <a:latin typeface="Calibri"/>
                <a:cs typeface="Calibri"/>
              </a:rPr>
              <a:t>eğer </a:t>
            </a:r>
            <a:r>
              <a:rPr spc="-10" dirty="0">
                <a:latin typeface="Calibri"/>
                <a:cs typeface="Calibri"/>
              </a:rPr>
              <a:t>yardım </a:t>
            </a:r>
            <a:r>
              <a:rPr spc="-15" dirty="0">
                <a:latin typeface="Calibri"/>
                <a:cs typeface="Calibri"/>
              </a:rPr>
              <a:t>istiyorsa </a:t>
            </a:r>
            <a:r>
              <a:rPr spc="-5" dirty="0">
                <a:latin typeface="Calibri"/>
                <a:cs typeface="Calibri"/>
              </a:rPr>
              <a:t>bunu geri çevirmeyin. </a:t>
            </a:r>
            <a:r>
              <a:rPr sz="2000" b="1" dirty="0">
                <a:latin typeface="Calibri"/>
                <a:cs typeface="Calibri"/>
              </a:rPr>
              <a:t>Çocuklar bu </a:t>
            </a:r>
            <a:r>
              <a:rPr sz="2000" b="1" spc="-10" dirty="0">
                <a:latin typeface="Calibri"/>
                <a:cs typeface="Calibri"/>
              </a:rPr>
              <a:t>konularda </a:t>
            </a:r>
            <a:r>
              <a:rPr sz="2000" b="1" spc="-5" dirty="0">
                <a:latin typeface="Calibri"/>
                <a:cs typeface="Calibri"/>
              </a:rPr>
              <a:t>çok  </a:t>
            </a:r>
            <a:r>
              <a:rPr sz="2000" b="1" dirty="0">
                <a:latin typeface="Calibri"/>
                <a:cs typeface="Calibri"/>
              </a:rPr>
              <a:t>ender </a:t>
            </a:r>
            <a:r>
              <a:rPr sz="2000" b="1" spc="-10" dirty="0">
                <a:latin typeface="Calibri"/>
                <a:cs typeface="Calibri"/>
              </a:rPr>
              <a:t>yalan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söylerler.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279400" algn="ctr">
              <a:spcBef>
                <a:spcPts val="5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İstismar olaylarında çocuğun hiçbir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suçu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olamaz.</a:t>
            </a:r>
            <a:endParaRPr sz="2400" dirty="0">
              <a:latin typeface="Calibri"/>
              <a:cs typeface="Calibri"/>
            </a:endParaRPr>
          </a:p>
          <a:p>
            <a:pPr marL="280670" algn="ctr"/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Bunu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siz de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unutmayın!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7409" y="262312"/>
            <a:ext cx="291080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8.</a:t>
            </a:r>
            <a:r>
              <a:rPr spc="-110" dirty="0"/>
              <a:t> </a:t>
            </a:r>
            <a:r>
              <a:rPr dirty="0"/>
              <a:t>SIR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7283" y="939420"/>
            <a:ext cx="69183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latin typeface="Calibri"/>
                <a:cs typeface="Calibri"/>
              </a:rPr>
              <a:t>Çocuklarınıza </a:t>
            </a:r>
            <a:r>
              <a:rPr b="1" dirty="0">
                <a:latin typeface="Calibri"/>
                <a:cs typeface="Calibri"/>
              </a:rPr>
              <a:t>bazı sırların hiçbir </a:t>
            </a:r>
            <a:r>
              <a:rPr b="1" spc="-5" dirty="0">
                <a:latin typeface="Calibri"/>
                <a:cs typeface="Calibri"/>
              </a:rPr>
              <a:t>zaman saklanmaması </a:t>
            </a:r>
            <a:r>
              <a:rPr b="1" spc="-10" dirty="0">
                <a:latin typeface="Calibri"/>
                <a:cs typeface="Calibri"/>
              </a:rPr>
              <a:t>gerektiğini</a:t>
            </a:r>
            <a:r>
              <a:rPr b="1" spc="-1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öğretin.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6559" y="1692402"/>
            <a:ext cx="9360535" cy="1013867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6835" marR="112395">
              <a:lnSpc>
                <a:spcPct val="90000"/>
              </a:lnSpc>
              <a:spcBef>
                <a:spcPts val="130"/>
              </a:spcBef>
            </a:pPr>
            <a:r>
              <a:rPr spc="-5" dirty="0">
                <a:latin typeface="Calibri"/>
                <a:cs typeface="Calibri"/>
              </a:rPr>
              <a:t>«Hiç kimsenin </a:t>
            </a:r>
            <a:r>
              <a:rPr dirty="0">
                <a:latin typeface="Calibri"/>
                <a:cs typeface="Calibri"/>
              </a:rPr>
              <a:t>senin,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yerlerine </a:t>
            </a:r>
            <a:r>
              <a:rPr spc="-10" dirty="0">
                <a:latin typeface="Calibri"/>
                <a:cs typeface="Calibri"/>
              </a:rPr>
              <a:t>dokunmaya </a:t>
            </a:r>
            <a:r>
              <a:rPr dirty="0">
                <a:latin typeface="Calibri"/>
                <a:cs typeface="Calibri"/>
              </a:rPr>
              <a:t>hakkı </a:t>
            </a:r>
            <a:r>
              <a:rPr spc="-35" dirty="0">
                <a:latin typeface="Calibri"/>
                <a:cs typeface="Calibri"/>
              </a:rPr>
              <a:t>yoktur. </a:t>
            </a:r>
            <a:r>
              <a:rPr spc="-5" dirty="0">
                <a:latin typeface="Calibri"/>
                <a:cs typeface="Calibri"/>
              </a:rPr>
              <a:t>Hiç kimsenin </a:t>
            </a:r>
            <a:r>
              <a:rPr dirty="0">
                <a:latin typeface="Calibri"/>
                <a:cs typeface="Calibri"/>
              </a:rPr>
              <a:t>seni, </a:t>
            </a:r>
            <a:r>
              <a:rPr spc="-15" dirty="0">
                <a:latin typeface="Calibri"/>
                <a:cs typeface="Calibri"/>
              </a:rPr>
              <a:t>kendi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yerlerine  </a:t>
            </a:r>
            <a:r>
              <a:rPr spc="-10" dirty="0">
                <a:latin typeface="Calibri"/>
                <a:cs typeface="Calibri"/>
              </a:rPr>
              <a:t>dokundurtmaya </a:t>
            </a:r>
            <a:r>
              <a:rPr spc="-5" dirty="0">
                <a:latin typeface="Calibri"/>
                <a:cs typeface="Calibri"/>
              </a:rPr>
              <a:t>da </a:t>
            </a:r>
            <a:r>
              <a:rPr dirty="0">
                <a:latin typeface="Calibri"/>
                <a:cs typeface="Calibri"/>
              </a:rPr>
              <a:t>hakkı </a:t>
            </a:r>
            <a:r>
              <a:rPr spc="-35" dirty="0">
                <a:latin typeface="Calibri"/>
                <a:cs typeface="Calibri"/>
              </a:rPr>
              <a:t>yoktur. </a:t>
            </a:r>
            <a:r>
              <a:rPr spc="-5" dirty="0">
                <a:latin typeface="Calibri"/>
                <a:cs typeface="Calibri"/>
              </a:rPr>
              <a:t>Birisinin </a:t>
            </a:r>
            <a:r>
              <a:rPr dirty="0">
                <a:latin typeface="Calibri"/>
                <a:cs typeface="Calibri"/>
              </a:rPr>
              <a:t>senden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yerlerine dokunmanı </a:t>
            </a:r>
            <a:r>
              <a:rPr spc="-10" dirty="0">
                <a:latin typeface="Calibri"/>
                <a:cs typeface="Calibri"/>
              </a:rPr>
              <a:t>istemesi </a:t>
            </a:r>
            <a:r>
              <a:rPr spc="-15" dirty="0">
                <a:latin typeface="Calibri"/>
                <a:cs typeface="Calibri"/>
              </a:rPr>
              <a:t>ya </a:t>
            </a:r>
            <a:r>
              <a:rPr spc="-5" dirty="0">
                <a:latin typeface="Calibri"/>
                <a:cs typeface="Calibri"/>
              </a:rPr>
              <a:t>da  seninkilere dokunması </a:t>
            </a:r>
            <a:r>
              <a:rPr spc="-10" dirty="0">
                <a:latin typeface="Calibri"/>
                <a:cs typeface="Calibri"/>
              </a:rPr>
              <a:t>saklayacağın </a:t>
            </a:r>
            <a:r>
              <a:rPr spc="-5" dirty="0">
                <a:latin typeface="Calibri"/>
                <a:cs typeface="Calibri"/>
              </a:rPr>
              <a:t>bir </a:t>
            </a:r>
            <a:r>
              <a:rPr dirty="0">
                <a:latin typeface="Calibri"/>
                <a:cs typeface="Calibri"/>
              </a:rPr>
              <a:t>sır </a:t>
            </a:r>
            <a:r>
              <a:rPr spc="-25" dirty="0">
                <a:latin typeface="Calibri"/>
                <a:cs typeface="Calibri"/>
              </a:rPr>
              <a:t>değildir.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Anlatmama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sözü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vermiş olsan bile,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anlatırsan 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başına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çok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kötü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şeyler geleceği söylenmiş olsa bile, böyle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bir şey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olursa mutlaka</a:t>
            </a:r>
            <a:r>
              <a:rPr spc="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anlatmalısın</a:t>
            </a:r>
            <a:r>
              <a:rPr spc="-5" dirty="0">
                <a:latin typeface="Calibri"/>
                <a:cs typeface="Calibri"/>
              </a:rPr>
              <a:t>.»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1987" y="3149345"/>
            <a:ext cx="9360535" cy="3138170"/>
          </a:xfrm>
          <a:custGeom>
            <a:avLst/>
            <a:gdLst/>
            <a:ahLst/>
            <a:cxnLst/>
            <a:rect l="l" t="t" r="r" b="b"/>
            <a:pathLst>
              <a:path w="9360535" h="3138170">
                <a:moveTo>
                  <a:pt x="0" y="3137916"/>
                </a:moveTo>
                <a:lnTo>
                  <a:pt x="9360408" y="3137916"/>
                </a:lnTo>
                <a:lnTo>
                  <a:pt x="9360408" y="0"/>
                </a:lnTo>
                <a:lnTo>
                  <a:pt x="0" y="0"/>
                </a:lnTo>
                <a:lnTo>
                  <a:pt x="0" y="3137916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9963" y="3179064"/>
            <a:ext cx="9194800" cy="2956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dirty="0">
                <a:latin typeface="Calibri"/>
                <a:cs typeface="Calibri"/>
              </a:rPr>
              <a:t>***</a:t>
            </a:r>
          </a:p>
          <a:p>
            <a:pPr marL="12700" algn="just"/>
            <a:r>
              <a:rPr b="1" dirty="0">
                <a:latin typeface="Calibri"/>
                <a:cs typeface="Calibri"/>
              </a:rPr>
              <a:t>İyi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Sır</a:t>
            </a:r>
            <a:endParaRPr dirty="0">
              <a:latin typeface="Calibri"/>
              <a:cs typeface="Calibri"/>
            </a:endParaRPr>
          </a:p>
          <a:p>
            <a:pPr marL="12700" algn="just"/>
            <a:r>
              <a:rPr spc="-5" dirty="0">
                <a:latin typeface="Calibri"/>
                <a:cs typeface="Calibri"/>
              </a:rPr>
              <a:t>Bizi </a:t>
            </a:r>
            <a:r>
              <a:rPr spc="-10" dirty="0">
                <a:latin typeface="Calibri"/>
                <a:cs typeface="Calibri"/>
              </a:rPr>
              <a:t>çok </a:t>
            </a:r>
            <a:r>
              <a:rPr spc="-5" dirty="0">
                <a:latin typeface="Calibri"/>
                <a:cs typeface="Calibri"/>
              </a:rPr>
              <a:t>mutlu </a:t>
            </a:r>
            <a:r>
              <a:rPr dirty="0">
                <a:latin typeface="Calibri"/>
                <a:cs typeface="Calibri"/>
              </a:rPr>
              <a:t>eden </a:t>
            </a:r>
            <a:r>
              <a:rPr spc="-5" dirty="0">
                <a:latin typeface="Calibri"/>
                <a:cs typeface="Calibri"/>
              </a:rPr>
              <a:t>sırlar </a:t>
            </a:r>
            <a:r>
              <a:rPr spc="-30" dirty="0">
                <a:latin typeface="Calibri"/>
                <a:cs typeface="Calibri"/>
              </a:rPr>
              <a:t>iyidir. </a:t>
            </a:r>
            <a:r>
              <a:rPr spc="-5" dirty="0">
                <a:latin typeface="Calibri"/>
                <a:cs typeface="Calibri"/>
              </a:rPr>
              <a:t>Doğum </a:t>
            </a:r>
            <a:r>
              <a:rPr dirty="0">
                <a:latin typeface="Calibri"/>
                <a:cs typeface="Calibri"/>
              </a:rPr>
              <a:t>günü </a:t>
            </a:r>
            <a:r>
              <a:rPr spc="-10" dirty="0">
                <a:latin typeface="Calibri"/>
                <a:cs typeface="Calibri"/>
              </a:rPr>
              <a:t>için </a:t>
            </a:r>
            <a:r>
              <a:rPr spc="-5" dirty="0">
                <a:latin typeface="Calibri"/>
                <a:cs typeface="Calibri"/>
              </a:rPr>
              <a:t>aldığın hediyeyi </a:t>
            </a:r>
            <a:r>
              <a:rPr dirty="0">
                <a:latin typeface="Calibri"/>
                <a:cs typeface="Calibri"/>
              </a:rPr>
              <a:t>saklamak,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sürpriz</a:t>
            </a:r>
            <a:r>
              <a:rPr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partiyi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just"/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saklamak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gibi </a:t>
            </a:r>
            <a:r>
              <a:rPr spc="-5" dirty="0">
                <a:latin typeface="Calibri"/>
                <a:cs typeface="Calibri"/>
              </a:rPr>
              <a:t>sırlar iyi </a:t>
            </a:r>
            <a:r>
              <a:rPr spc="-25" dirty="0">
                <a:latin typeface="Calibri"/>
                <a:cs typeface="Calibri"/>
              </a:rPr>
              <a:t>sırlardır. </a:t>
            </a:r>
            <a:r>
              <a:rPr dirty="0">
                <a:latin typeface="Calibri"/>
                <a:cs typeface="Calibri"/>
              </a:rPr>
              <a:t>Bizi </a:t>
            </a:r>
            <a:r>
              <a:rPr spc="-10" dirty="0">
                <a:latin typeface="Calibri"/>
                <a:cs typeface="Calibri"/>
              </a:rPr>
              <a:t>kızdırmaz,</a:t>
            </a:r>
            <a:r>
              <a:rPr spc="5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üzmez.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algn="just"/>
            <a:r>
              <a:rPr b="1" spc="-10" dirty="0">
                <a:latin typeface="Calibri"/>
                <a:cs typeface="Calibri"/>
              </a:rPr>
              <a:t>Kötü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sır</a:t>
            </a:r>
            <a:endParaRPr dirty="0">
              <a:latin typeface="Calibri"/>
              <a:cs typeface="Calibri"/>
            </a:endParaRPr>
          </a:p>
          <a:p>
            <a:pPr marL="12700" marR="5080" algn="just"/>
            <a:r>
              <a:rPr spc="-15" dirty="0">
                <a:latin typeface="Calibri"/>
                <a:cs typeface="Calibri"/>
              </a:rPr>
              <a:t>Kötü </a:t>
            </a:r>
            <a:r>
              <a:rPr dirty="0">
                <a:latin typeface="Calibri"/>
                <a:cs typeface="Calibri"/>
              </a:rPr>
              <a:t>sır bizi </a:t>
            </a:r>
            <a:r>
              <a:rPr spc="-15" dirty="0">
                <a:latin typeface="Calibri"/>
                <a:cs typeface="Calibri"/>
              </a:rPr>
              <a:t>korkutan, üzen </a:t>
            </a:r>
            <a:r>
              <a:rPr spc="-25" dirty="0">
                <a:latin typeface="Calibri"/>
                <a:cs typeface="Calibri"/>
              </a:rPr>
              <a:t>sırlardır. </a:t>
            </a:r>
            <a:r>
              <a:rPr spc="-5" dirty="0">
                <a:latin typeface="Calibri"/>
                <a:cs typeface="Calibri"/>
              </a:rPr>
              <a:t>Eğer birisi canını </a:t>
            </a:r>
            <a:r>
              <a:rPr spc="-15" dirty="0">
                <a:latin typeface="Calibri"/>
                <a:cs typeface="Calibri"/>
              </a:rPr>
              <a:t>yakıyorsa, </a:t>
            </a:r>
            <a:r>
              <a:rPr spc="-5" dirty="0">
                <a:latin typeface="Calibri"/>
                <a:cs typeface="Calibri"/>
              </a:rPr>
              <a:t>sana </a:t>
            </a:r>
            <a:r>
              <a:rPr spc="-10" dirty="0">
                <a:latin typeface="Calibri"/>
                <a:cs typeface="Calibri"/>
              </a:rPr>
              <a:t>vuruyorsa,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paranı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alıp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kimseye 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söyleme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diye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tehdit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ediyorsa,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özel </a:t>
            </a:r>
            <a:r>
              <a:rPr spc="-5" dirty="0">
                <a:latin typeface="Calibri"/>
                <a:cs typeface="Calibri"/>
              </a:rPr>
              <a:t>bölgelerine </a:t>
            </a:r>
            <a:r>
              <a:rPr spc="-10" dirty="0">
                <a:latin typeface="Calibri"/>
                <a:cs typeface="Calibri"/>
              </a:rPr>
              <a:t>dokunuyorsa </a:t>
            </a:r>
            <a:r>
              <a:rPr spc="-5" dirty="0">
                <a:latin typeface="Calibri"/>
                <a:cs typeface="Calibri"/>
              </a:rPr>
              <a:t>ve </a:t>
            </a:r>
            <a:r>
              <a:rPr spc="-10" dirty="0">
                <a:latin typeface="Calibri"/>
                <a:cs typeface="Calibri"/>
              </a:rPr>
              <a:t>aranızda </a:t>
            </a:r>
            <a:r>
              <a:rPr dirty="0">
                <a:latin typeface="Calibri"/>
                <a:cs typeface="Calibri"/>
              </a:rPr>
              <a:t>sır </a:t>
            </a:r>
            <a:r>
              <a:rPr spc="-5" dirty="0">
                <a:latin typeface="Calibri"/>
                <a:cs typeface="Calibri"/>
              </a:rPr>
              <a:t>olduğunu </a:t>
            </a:r>
            <a:r>
              <a:rPr spc="-10" dirty="0">
                <a:latin typeface="Calibri"/>
                <a:cs typeface="Calibri"/>
              </a:rPr>
              <a:t>söylüyorsa </a:t>
            </a:r>
            <a:r>
              <a:rPr spc="-5" dirty="0">
                <a:latin typeface="Calibri"/>
                <a:cs typeface="Calibri"/>
              </a:rPr>
              <a:t>bu  </a:t>
            </a:r>
            <a:r>
              <a:rPr spc="-20" dirty="0">
                <a:latin typeface="Calibri"/>
                <a:cs typeface="Calibri"/>
              </a:rPr>
              <a:t>kötü </a:t>
            </a:r>
            <a:r>
              <a:rPr spc="-35" dirty="0">
                <a:latin typeface="Calibri"/>
                <a:cs typeface="Calibri"/>
              </a:rPr>
              <a:t>sırdır. </a:t>
            </a:r>
            <a:r>
              <a:rPr dirty="0">
                <a:latin typeface="Calibri"/>
                <a:cs typeface="Calibri"/>
              </a:rPr>
              <a:t>Bunu hemen güvendiğin </a:t>
            </a:r>
            <a:r>
              <a:rPr spc="-5" dirty="0">
                <a:latin typeface="Calibri"/>
                <a:cs typeface="Calibri"/>
              </a:rPr>
              <a:t>büyüklerine anlatmalı ve </a:t>
            </a:r>
            <a:r>
              <a:rPr spc="-10" dirty="0">
                <a:latin typeface="Calibri"/>
                <a:cs typeface="Calibri"/>
              </a:rPr>
              <a:t>yardım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istemelisin.</a:t>
            </a:r>
            <a:endParaRPr dirty="0">
              <a:latin typeface="Calibri"/>
              <a:cs typeface="Calibri"/>
            </a:endParaRPr>
          </a:p>
          <a:p>
            <a:pPr marL="4724400">
              <a:spcBef>
                <a:spcPts val="1480"/>
              </a:spcBef>
            </a:pPr>
            <a:r>
              <a:rPr spc="-5" dirty="0">
                <a:latin typeface="Calibri"/>
                <a:cs typeface="Calibri"/>
              </a:rPr>
              <a:t>***Gülçin </a:t>
            </a:r>
            <a:r>
              <a:rPr spc="-10" dirty="0">
                <a:latin typeface="Calibri"/>
                <a:cs typeface="Calibri"/>
              </a:rPr>
              <a:t>CİNGÖZ </a:t>
            </a:r>
            <a:r>
              <a:rPr spc="-5" dirty="0">
                <a:latin typeface="Calibri"/>
                <a:cs typeface="Calibri"/>
              </a:rPr>
              <a:t>TEKE'nin </a:t>
            </a:r>
            <a:r>
              <a:rPr i="1" spc="-5" dirty="0">
                <a:latin typeface="Calibri"/>
                <a:cs typeface="Calibri"/>
              </a:rPr>
              <a:t>yazısından</a:t>
            </a:r>
            <a:r>
              <a:rPr i="1" spc="114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alıntıdır.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3896" y="562708"/>
            <a:ext cx="11591778" cy="559894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3600" dirty="0" smtClean="0"/>
              <a:t>    </a:t>
            </a:r>
          </a:p>
          <a:p>
            <a:pPr marL="0" indent="0" algn="ctr">
              <a:buNone/>
            </a:pPr>
            <a:r>
              <a:rPr lang="tr-TR" sz="4000" dirty="0"/>
              <a:t>Çocuğum cinsellik ile ilgili </a:t>
            </a:r>
          </a:p>
          <a:p>
            <a:pPr marL="0" indent="0" algn="ctr">
              <a:buNone/>
            </a:pPr>
            <a:r>
              <a:rPr lang="tr-TR" sz="4000" dirty="0"/>
              <a:t>soru sorduğunda ne yapmalıyım?</a:t>
            </a:r>
          </a:p>
        </p:txBody>
      </p:sp>
    </p:spTree>
    <p:extLst>
      <p:ext uri="{BB962C8B-B14F-4D97-AF65-F5344CB8AC3E}">
        <p14:creationId xmlns:p14="http://schemas.microsoft.com/office/powerpoint/2010/main" val="11317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0027" y="537083"/>
            <a:ext cx="2632075" cy="7315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egoe Script"/>
                <a:cs typeface="Segoe Script"/>
              </a:rPr>
              <a:t>DİK</a:t>
            </a:r>
            <a:r>
              <a:rPr sz="4800" spc="-15" dirty="0">
                <a:latin typeface="Segoe Script"/>
                <a:cs typeface="Segoe Script"/>
              </a:rPr>
              <a:t>K</a:t>
            </a:r>
            <a:r>
              <a:rPr sz="4800" spc="-5" dirty="0">
                <a:latin typeface="Segoe Script"/>
                <a:cs typeface="Segoe Script"/>
              </a:rPr>
              <a:t>AT</a:t>
            </a:r>
            <a:endParaRPr sz="4800">
              <a:latin typeface="Segoe Script"/>
              <a:cs typeface="Segoe Scrip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59952" y="1"/>
            <a:ext cx="1296924" cy="3174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0939" y="1954276"/>
            <a:ext cx="594487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50" marR="5080" indent="-2165985"/>
            <a:r>
              <a:rPr sz="2000" b="1" spc="-35" dirty="0">
                <a:latin typeface="Calibri"/>
                <a:cs typeface="Calibri"/>
              </a:rPr>
              <a:t>Tüm </a:t>
            </a:r>
            <a:r>
              <a:rPr sz="2000" b="1" dirty="0">
                <a:latin typeface="Calibri"/>
                <a:cs typeface="Calibri"/>
              </a:rPr>
              <a:t>bunları </a:t>
            </a:r>
            <a:r>
              <a:rPr sz="2000" b="1" spc="-5" dirty="0">
                <a:latin typeface="Calibri"/>
                <a:cs typeface="Calibri"/>
              </a:rPr>
              <a:t>çocuğunuza </a:t>
            </a:r>
            <a:r>
              <a:rPr sz="2000" b="1" spc="-10" dirty="0">
                <a:latin typeface="Calibri"/>
                <a:cs typeface="Calibri"/>
              </a:rPr>
              <a:t>öğretirken </a:t>
            </a:r>
            <a:r>
              <a:rPr sz="2000" b="1" spc="-5" dirty="0">
                <a:latin typeface="Calibri"/>
                <a:cs typeface="Calibri"/>
              </a:rPr>
              <a:t>çok dikkatli </a:t>
            </a:r>
            <a:r>
              <a:rPr sz="2000" b="1" dirty="0">
                <a:latin typeface="Calibri"/>
                <a:cs typeface="Calibri"/>
              </a:rPr>
              <a:t>olmamız  </a:t>
            </a:r>
            <a:r>
              <a:rPr sz="2000" b="1" spc="-25" dirty="0">
                <a:latin typeface="Calibri"/>
                <a:cs typeface="Calibri"/>
              </a:rPr>
              <a:t>gerekmektedir.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9498" y="4312030"/>
            <a:ext cx="843407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/>
            <a:r>
              <a:rPr dirty="0">
                <a:latin typeface="Calibri"/>
                <a:cs typeface="Calibri"/>
              </a:rPr>
              <a:t>Çünkü </a:t>
            </a:r>
            <a:r>
              <a:rPr spc="-5" dirty="0">
                <a:latin typeface="Calibri"/>
                <a:cs typeface="Calibri"/>
              </a:rPr>
              <a:t>panik </a:t>
            </a:r>
            <a:r>
              <a:rPr spc="-10" dirty="0">
                <a:latin typeface="Calibri"/>
                <a:cs typeface="Calibri"/>
              </a:rPr>
              <a:t>havasında </a:t>
            </a:r>
            <a:r>
              <a:rPr spc="-15" dirty="0">
                <a:latin typeface="Calibri"/>
                <a:cs typeface="Calibri"/>
              </a:rPr>
              <a:t>sıkça </a:t>
            </a:r>
            <a:r>
              <a:rPr spc="-5" dirty="0">
                <a:latin typeface="Calibri"/>
                <a:cs typeface="Calibri"/>
              </a:rPr>
              <a:t>yapılan hatırlatmalar </a:t>
            </a:r>
            <a:r>
              <a:rPr spc="-10" dirty="0">
                <a:latin typeface="Calibri"/>
                <a:cs typeface="Calibri"/>
              </a:rPr>
              <a:t>ve </a:t>
            </a:r>
            <a:r>
              <a:rPr spc="-25" dirty="0">
                <a:latin typeface="Calibri"/>
                <a:cs typeface="Calibri"/>
              </a:rPr>
              <a:t>uyarılar, </a:t>
            </a:r>
            <a:r>
              <a:rPr spc="-5" dirty="0">
                <a:latin typeface="Calibri"/>
                <a:cs typeface="Calibri"/>
              </a:rPr>
              <a:t>çocukları insanlardan </a:t>
            </a:r>
            <a:r>
              <a:rPr spc="-20" dirty="0">
                <a:latin typeface="Calibri"/>
                <a:cs typeface="Calibri"/>
              </a:rPr>
              <a:t>korkan,  </a:t>
            </a:r>
            <a:r>
              <a:rPr dirty="0">
                <a:latin typeface="Calibri"/>
                <a:cs typeface="Calibri"/>
              </a:rPr>
              <a:t>her </a:t>
            </a:r>
            <a:r>
              <a:rPr spc="-10" dirty="0">
                <a:latin typeface="Calibri"/>
                <a:cs typeface="Calibri"/>
              </a:rPr>
              <a:t>şeye </a:t>
            </a:r>
            <a:r>
              <a:rPr spc="-5" dirty="0">
                <a:latin typeface="Calibri"/>
                <a:cs typeface="Calibri"/>
              </a:rPr>
              <a:t>şüpheyle </a:t>
            </a:r>
            <a:r>
              <a:rPr spc="-10" dirty="0">
                <a:latin typeface="Calibri"/>
                <a:cs typeface="Calibri"/>
              </a:rPr>
              <a:t>bakan </a:t>
            </a:r>
            <a:r>
              <a:rPr spc="-5" dirty="0">
                <a:latin typeface="Calibri"/>
                <a:cs typeface="Calibri"/>
              </a:rPr>
              <a:t>saplantılı kişilikler haline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getirebilmektedir.</a:t>
            </a:r>
            <a:endParaRPr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Bu bilgileri </a:t>
            </a:r>
            <a:r>
              <a:rPr spc="-10" dirty="0">
                <a:latin typeface="Calibri"/>
                <a:cs typeface="Calibri"/>
              </a:rPr>
              <a:t>çocuğunuza </a:t>
            </a:r>
            <a:r>
              <a:rPr spc="-5" dirty="0">
                <a:latin typeface="Calibri"/>
                <a:cs typeface="Calibri"/>
              </a:rPr>
              <a:t>sakin bir </a:t>
            </a:r>
            <a:r>
              <a:rPr spc="-10" dirty="0">
                <a:latin typeface="Calibri"/>
                <a:cs typeface="Calibri"/>
              </a:rPr>
              <a:t>konuşma tarzında </a:t>
            </a:r>
            <a:r>
              <a:rPr spc="-5" dirty="0">
                <a:latin typeface="Calibri"/>
                <a:cs typeface="Calibri"/>
              </a:rPr>
              <a:t>vermeniz</a:t>
            </a:r>
            <a:r>
              <a:rPr spc="19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gerekir.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0814" y="2434336"/>
            <a:ext cx="871093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C00000"/>
                </a:solidFill>
                <a:latin typeface="Segoe Script"/>
                <a:cs typeface="Segoe Script"/>
              </a:rPr>
              <a:t>BİZİM BURALARDA</a:t>
            </a:r>
            <a:r>
              <a:rPr sz="4400" b="1" spc="-75" dirty="0">
                <a:solidFill>
                  <a:srgbClr val="C00000"/>
                </a:solidFill>
                <a:latin typeface="Segoe Script"/>
                <a:cs typeface="Segoe Script"/>
              </a:rPr>
              <a:t> </a:t>
            </a:r>
            <a:r>
              <a:rPr sz="4400" b="1" dirty="0">
                <a:solidFill>
                  <a:srgbClr val="C00000"/>
                </a:solidFill>
                <a:latin typeface="Segoe Script"/>
                <a:cs typeface="Segoe Script"/>
              </a:rPr>
              <a:t>OLMAZ</a:t>
            </a:r>
            <a:endParaRPr sz="4400">
              <a:latin typeface="Segoe Script"/>
              <a:cs typeface="Segoe Script"/>
            </a:endParaRPr>
          </a:p>
          <a:p>
            <a:pPr algn="ctr">
              <a:lnSpc>
                <a:spcPct val="100000"/>
              </a:lnSpc>
            </a:pPr>
            <a:r>
              <a:rPr sz="4400" b="1" spc="5" dirty="0">
                <a:solidFill>
                  <a:srgbClr val="C00000"/>
                </a:solidFill>
                <a:latin typeface="Segoe Script"/>
                <a:cs typeface="Segoe Script"/>
              </a:rPr>
              <a:t>ÖYLE </a:t>
            </a:r>
            <a:r>
              <a:rPr sz="4400" b="1" dirty="0">
                <a:solidFill>
                  <a:srgbClr val="C00000"/>
                </a:solidFill>
                <a:latin typeface="Segoe Script"/>
                <a:cs typeface="Segoe Script"/>
              </a:rPr>
              <a:t>ŞEYLER DEMEYİN</a:t>
            </a:r>
            <a:r>
              <a:rPr sz="4400" b="1" spc="-120" dirty="0">
                <a:solidFill>
                  <a:srgbClr val="C00000"/>
                </a:solidFill>
                <a:latin typeface="Segoe Script"/>
                <a:cs typeface="Segoe Script"/>
              </a:rPr>
              <a:t> </a:t>
            </a:r>
            <a:r>
              <a:rPr sz="4400" b="1" dirty="0">
                <a:solidFill>
                  <a:srgbClr val="C00000"/>
                </a:solidFill>
                <a:latin typeface="Segoe Script"/>
                <a:cs typeface="Segoe Script"/>
              </a:rPr>
              <a:t>!</a:t>
            </a:r>
            <a:endParaRPr sz="4400">
              <a:latin typeface="Segoe Script"/>
              <a:cs typeface="Segoe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2456" y="219456"/>
            <a:ext cx="1975104" cy="179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1832" y="231648"/>
            <a:ext cx="2731008" cy="1743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60" y="207263"/>
            <a:ext cx="3364991" cy="1767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2456" y="2194560"/>
            <a:ext cx="9570720" cy="2328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7112" y="4718304"/>
            <a:ext cx="2572512" cy="1975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0311" y="4681728"/>
            <a:ext cx="6961632" cy="2023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6077" y="2304288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1600"/>
                </a:moveTo>
                <a:lnTo>
                  <a:pt x="0" y="0"/>
                </a:lnTo>
              </a:path>
            </a:pathLst>
          </a:custGeom>
          <a:ln w="10668">
            <a:solidFill>
              <a:srgbClr val="A3A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6102" y="249936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400"/>
                </a:moveTo>
                <a:lnTo>
                  <a:pt x="0" y="0"/>
                </a:lnTo>
              </a:path>
            </a:pathLst>
          </a:custGeom>
          <a:ln w="7620">
            <a:solidFill>
              <a:srgbClr val="A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5352" y="255270"/>
            <a:ext cx="2194560" cy="0"/>
          </a:xfrm>
          <a:custGeom>
            <a:avLst/>
            <a:gdLst/>
            <a:ahLst/>
            <a:cxnLst/>
            <a:rect l="l" t="t" r="r" b="b"/>
            <a:pathLst>
              <a:path w="2194560">
                <a:moveTo>
                  <a:pt x="0" y="0"/>
                </a:moveTo>
                <a:lnTo>
                  <a:pt x="2194560" y="0"/>
                </a:lnTo>
              </a:path>
            </a:pathLst>
          </a:custGeom>
          <a:ln w="10668">
            <a:solidFill>
              <a:srgbClr val="A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3176" y="1922526"/>
            <a:ext cx="1316990" cy="0"/>
          </a:xfrm>
          <a:custGeom>
            <a:avLst/>
            <a:gdLst/>
            <a:ahLst/>
            <a:cxnLst/>
            <a:rect l="l" t="t" r="r" b="b"/>
            <a:pathLst>
              <a:path w="1316989">
                <a:moveTo>
                  <a:pt x="0" y="0"/>
                </a:moveTo>
                <a:lnTo>
                  <a:pt x="1316736" y="0"/>
                </a:lnTo>
              </a:path>
            </a:pathLst>
          </a:custGeom>
          <a:ln w="7620">
            <a:solidFill>
              <a:srgbClr val="9C9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0744" y="2309622"/>
            <a:ext cx="1633855" cy="0"/>
          </a:xfrm>
          <a:custGeom>
            <a:avLst/>
            <a:gdLst/>
            <a:ahLst/>
            <a:cxnLst/>
            <a:rect l="l" t="t" r="r" b="b"/>
            <a:pathLst>
              <a:path w="1633855">
                <a:moveTo>
                  <a:pt x="0" y="0"/>
                </a:moveTo>
                <a:lnTo>
                  <a:pt x="1633728" y="0"/>
                </a:lnTo>
              </a:path>
            </a:pathLst>
          </a:custGeom>
          <a:ln w="10668">
            <a:solidFill>
              <a:srgbClr val="A8A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38447" y="292608"/>
            <a:ext cx="69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80" dirty="0">
                <a:solidFill>
                  <a:srgbClr val="1A1C1C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8738" y="368046"/>
            <a:ext cx="1701800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950" b="1" spc="-200" dirty="0">
                <a:solidFill>
                  <a:srgbClr val="1A1C1C"/>
                </a:solidFill>
                <a:latin typeface="Arial"/>
                <a:cs typeface="Arial"/>
              </a:rPr>
              <a:t>8</a:t>
            </a:r>
            <a:r>
              <a:rPr sz="1950" b="1" spc="95" dirty="0">
                <a:solidFill>
                  <a:srgbClr val="1A1C1C"/>
                </a:solidFill>
                <a:latin typeface="Arial"/>
                <a:cs typeface="Arial"/>
              </a:rPr>
              <a:t> </a:t>
            </a:r>
            <a:r>
              <a:rPr sz="1950" b="1" spc="70" dirty="0">
                <a:solidFill>
                  <a:srgbClr val="1A1C1C"/>
                </a:solidFill>
                <a:latin typeface="Arial"/>
                <a:cs typeface="Arial"/>
              </a:rPr>
              <a:t>YAŞINDAKI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28159" y="146204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304"/>
                </a:lnTo>
              </a:path>
            </a:pathLst>
          </a:custGeom>
          <a:ln w="14071">
            <a:solidFill>
              <a:srgbClr val="C6B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08424" y="647447"/>
            <a:ext cx="1218565" cy="92201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63525" marR="5080" indent="259079" algn="r">
              <a:lnSpc>
                <a:spcPct val="90300"/>
              </a:lnSpc>
              <a:spcBef>
                <a:spcPts val="180"/>
              </a:spcBef>
            </a:pPr>
            <a:r>
              <a:rPr sz="1550" b="1" spc="-10" dirty="0">
                <a:solidFill>
                  <a:srgbClr val="6B130A"/>
                </a:solidFill>
                <a:latin typeface="Arial"/>
                <a:cs typeface="Arial"/>
              </a:rPr>
              <a:t>ERKEK  </a:t>
            </a:r>
            <a:r>
              <a:rPr sz="1750" b="1" spc="-55" dirty="0">
                <a:solidFill>
                  <a:srgbClr val="6B130A"/>
                </a:solidFill>
                <a:latin typeface="Times New Roman"/>
                <a:cs typeface="Times New Roman"/>
              </a:rPr>
              <a:t>ÇOÇUGA  </a:t>
            </a:r>
            <a:r>
              <a:rPr sz="1550" b="1" spc="25" dirty="0">
                <a:solidFill>
                  <a:srgbClr val="6B130A"/>
                </a:solidFill>
                <a:latin typeface="Arial"/>
                <a:cs typeface="Arial"/>
              </a:rPr>
              <a:t>CiNSEL</a:t>
            </a:r>
            <a:endParaRPr sz="1550">
              <a:latin typeface="Arial"/>
              <a:cs typeface="Arial"/>
            </a:endParaRPr>
          </a:p>
          <a:p>
            <a:pPr marR="9525" algn="r">
              <a:lnSpc>
                <a:spcPts val="1705"/>
              </a:lnSpc>
            </a:pPr>
            <a:r>
              <a:rPr sz="400" spc="-100" dirty="0">
                <a:solidFill>
                  <a:srgbClr val="BCACA1"/>
                </a:solidFill>
                <a:latin typeface="Arial"/>
                <a:cs typeface="Arial"/>
              </a:rPr>
              <a:t>I         </a:t>
            </a:r>
            <a:r>
              <a:rPr sz="400" spc="-90" dirty="0">
                <a:solidFill>
                  <a:srgbClr val="BCACA1"/>
                </a:solidFill>
                <a:latin typeface="Arial"/>
                <a:cs typeface="Arial"/>
              </a:rPr>
              <a:t> </a:t>
            </a:r>
            <a:r>
              <a:rPr sz="1550" b="1" spc="50" dirty="0">
                <a:solidFill>
                  <a:srgbClr val="6B130A"/>
                </a:solidFill>
                <a:latin typeface="Arial"/>
                <a:cs typeface="Arial"/>
              </a:rPr>
              <a:t>İSTİSMAR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7479" y="2378202"/>
            <a:ext cx="1555115" cy="124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85"/>
              </a:lnSpc>
            </a:pPr>
            <a:r>
              <a:rPr sz="2250" b="1" spc="-285" dirty="0">
                <a:solidFill>
                  <a:srgbClr val="050505"/>
                </a:solidFill>
                <a:latin typeface="Arial"/>
                <a:cs typeface="Arial"/>
              </a:rPr>
              <a:t>4KIZÇOCUGU</a:t>
            </a:r>
            <a:endParaRPr sz="2250">
              <a:latin typeface="Arial"/>
              <a:cs typeface="Arial"/>
            </a:endParaRPr>
          </a:p>
          <a:p>
            <a:pPr marL="14604">
              <a:lnSpc>
                <a:spcPts val="2765"/>
              </a:lnSpc>
            </a:pPr>
            <a:r>
              <a:rPr sz="2400" b="1" spc="-480" dirty="0">
                <a:solidFill>
                  <a:srgbClr val="050505"/>
                </a:solidFill>
                <a:latin typeface="Times New Roman"/>
                <a:cs typeface="Times New Roman"/>
              </a:rPr>
              <a:t>&amp;ADAM!</a:t>
            </a:r>
            <a:endParaRPr sz="2400">
              <a:latin typeface="Times New Roman"/>
              <a:cs typeface="Times New Roman"/>
            </a:endParaRPr>
          </a:p>
          <a:p>
            <a:pPr marL="17145" marR="551180" indent="1905">
              <a:lnSpc>
                <a:spcPct val="92900"/>
              </a:lnSpc>
              <a:spcBef>
                <a:spcPts val="210"/>
              </a:spcBef>
            </a:pPr>
            <a:r>
              <a:rPr sz="950" spc="-210" dirty="0">
                <a:solidFill>
                  <a:srgbClr val="B8131A"/>
                </a:solidFill>
                <a:latin typeface="Times New Roman"/>
                <a:cs typeface="Times New Roman"/>
              </a:rPr>
              <a:t>ÇOCUKlARIN </a:t>
            </a:r>
            <a:r>
              <a:rPr sz="950" spc="-200" dirty="0">
                <a:solidFill>
                  <a:srgbClr val="B8131A"/>
                </a:solidFill>
                <a:latin typeface="Times New Roman"/>
                <a:cs typeface="Times New Roman"/>
              </a:rPr>
              <a:t>YAŞlARI  </a:t>
            </a:r>
            <a:r>
              <a:rPr sz="900" spc="-180" dirty="0">
                <a:solidFill>
                  <a:srgbClr val="B8131A"/>
                </a:solidFill>
                <a:latin typeface="Arial"/>
                <a:cs typeface="Arial"/>
              </a:rPr>
              <a:t>TOPLAMl </a:t>
            </a:r>
            <a:r>
              <a:rPr sz="900" spc="-45" dirty="0">
                <a:solidFill>
                  <a:srgbClr val="050505"/>
                </a:solidFill>
                <a:latin typeface="Arial"/>
                <a:cs typeface="Arial"/>
              </a:rPr>
              <a:t>42  </a:t>
            </a:r>
            <a:r>
              <a:rPr sz="950" spc="-195" dirty="0">
                <a:solidFill>
                  <a:srgbClr val="B8131A"/>
                </a:solidFill>
                <a:latin typeface="Times New Roman"/>
                <a:cs typeface="Times New Roman"/>
              </a:rPr>
              <a:t>TACİZCİlERİN </a:t>
            </a:r>
            <a:r>
              <a:rPr sz="950" spc="-235" dirty="0">
                <a:solidFill>
                  <a:srgbClr val="B8131A"/>
                </a:solidFill>
                <a:latin typeface="Times New Roman"/>
                <a:cs typeface="Times New Roman"/>
              </a:rPr>
              <a:t>YAŞLARININ  </a:t>
            </a:r>
            <a:r>
              <a:rPr sz="900" spc="-180" dirty="0">
                <a:solidFill>
                  <a:srgbClr val="B8131A"/>
                </a:solidFill>
                <a:latin typeface="Arial"/>
                <a:cs typeface="Arial"/>
              </a:rPr>
              <a:t>TOPLAMl</a:t>
            </a:r>
            <a:r>
              <a:rPr sz="900" spc="-150" dirty="0">
                <a:solidFill>
                  <a:srgbClr val="B8131A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050505"/>
                </a:solidFill>
                <a:latin typeface="Arial"/>
                <a:cs typeface="Arial"/>
              </a:rPr>
              <a:t>360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52400"/>
            <a:ext cx="8132064" cy="2286000"/>
          </a:xfrm>
          <a:prstGeom prst="rect">
            <a:avLst/>
          </a:prstGeom>
          <a:blipFill>
            <a:blip r:embed="rId2" cstate="print"/>
            <a:srcRect/>
            <a:stretch>
              <a:fillRect t="-1" b="-506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Metin kutusu 43"/>
          <p:cNvSpPr txBox="1"/>
          <p:nvPr/>
        </p:nvSpPr>
        <p:spPr>
          <a:xfrm>
            <a:off x="8382000" y="4191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 </a:t>
            </a:r>
            <a:r>
              <a:rPr lang="tr-TR" sz="1600" b="1" dirty="0"/>
              <a:t>İstismara Maruz Kalan Çocukların Yaş Dağılımları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9066554" y="5105400"/>
            <a:ext cx="891078" cy="369332"/>
          </a:xfrm>
          <a:prstGeom prst="rect">
            <a:avLst/>
          </a:prstGeom>
          <a:solidFill>
            <a:srgbClr val="4E80B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/>
              <a:t>2-5 YAŞ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9066555" y="5562600"/>
            <a:ext cx="106972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99B958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/>
              <a:t>6-10 YAŞ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9066554" y="6019800"/>
            <a:ext cx="1125116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BF504C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/>
              <a:t>11-17 YAŞ</a:t>
            </a:r>
          </a:p>
        </p:txBody>
      </p:sp>
      <p:graphicFrame>
        <p:nvGraphicFramePr>
          <p:cNvPr id="51" name="Grafik 50"/>
          <p:cNvGraphicFramePr/>
          <p:nvPr>
            <p:extLst>
              <p:ext uri="{D42A27DB-BD31-4B8C-83A1-F6EECF244321}">
                <p14:modId xmlns:p14="http://schemas.microsoft.com/office/powerpoint/2010/main" val="3994459768"/>
              </p:ext>
            </p:extLst>
          </p:nvPr>
        </p:nvGraphicFramePr>
        <p:xfrm>
          <a:off x="1295400" y="2812213"/>
          <a:ext cx="3479800" cy="258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Metin kutusu 51"/>
          <p:cNvSpPr txBox="1"/>
          <p:nvPr/>
        </p:nvSpPr>
        <p:spPr>
          <a:xfrm>
            <a:off x="4208907" y="303615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 </a:t>
            </a:r>
            <a:r>
              <a:rPr lang="tr-TR" sz="1600" b="1" dirty="0"/>
              <a:t>İstismara Uğrayan Çocukların Cinsiyete Göre Dağılımı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4652194" y="4155633"/>
            <a:ext cx="482824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BF504C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/>
              <a:t>KIZ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4499909" y="4618166"/>
            <a:ext cx="792205" cy="369332"/>
          </a:xfrm>
          <a:prstGeom prst="rect">
            <a:avLst/>
          </a:prstGeom>
          <a:solidFill>
            <a:srgbClr val="4E80BB"/>
          </a:solidFill>
          <a:ln>
            <a:solidFill>
              <a:srgbClr val="4E80BB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/>
              <a:t>ERKEK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331834" y="2699946"/>
            <a:ext cx="4782073" cy="263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3" name="Grafik 42"/>
          <p:cNvGraphicFramePr/>
          <p:nvPr>
            <p:extLst>
              <p:ext uri="{D42A27DB-BD31-4B8C-83A1-F6EECF244321}">
                <p14:modId xmlns:p14="http://schemas.microsoft.com/office/powerpoint/2010/main" val="3905493739"/>
              </p:ext>
            </p:extLst>
          </p:nvPr>
        </p:nvGraphicFramePr>
        <p:xfrm>
          <a:off x="5996200" y="4325208"/>
          <a:ext cx="3268794" cy="247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3688" y="475487"/>
            <a:ext cx="3535679" cy="5925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Grafik 30"/>
          <p:cNvGraphicFramePr/>
          <p:nvPr>
            <p:extLst>
              <p:ext uri="{D42A27DB-BD31-4B8C-83A1-F6EECF244321}">
                <p14:modId xmlns:p14="http://schemas.microsoft.com/office/powerpoint/2010/main" val="1326278666"/>
              </p:ext>
            </p:extLst>
          </p:nvPr>
        </p:nvGraphicFramePr>
        <p:xfrm>
          <a:off x="5105400" y="331232"/>
          <a:ext cx="314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Metin kutusu 31"/>
          <p:cNvSpPr txBox="1"/>
          <p:nvPr/>
        </p:nvSpPr>
        <p:spPr>
          <a:xfrm>
            <a:off x="7807974" y="624657"/>
            <a:ext cx="3144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İstismarcının Özellikleri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9065286" y="1295400"/>
            <a:ext cx="79220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BF504C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/>
              <a:t>ERKEK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9065286" y="2008257"/>
            <a:ext cx="809837" cy="369332"/>
          </a:xfrm>
          <a:prstGeom prst="rect">
            <a:avLst/>
          </a:prstGeom>
          <a:solidFill>
            <a:srgbClr val="4E80BB"/>
          </a:solidFill>
          <a:ln>
            <a:solidFill>
              <a:srgbClr val="4E80BB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/>
              <a:t>KADIN</a:t>
            </a:r>
          </a:p>
        </p:txBody>
      </p:sp>
      <p:graphicFrame>
        <p:nvGraphicFramePr>
          <p:cNvPr id="38" name="Grafik 37"/>
          <p:cNvGraphicFramePr/>
          <p:nvPr>
            <p:extLst>
              <p:ext uri="{D42A27DB-BD31-4B8C-83A1-F6EECF244321}">
                <p14:modId xmlns:p14="http://schemas.microsoft.com/office/powerpoint/2010/main" val="2514629835"/>
              </p:ext>
            </p:extLst>
          </p:nvPr>
        </p:nvGraphicFramePr>
        <p:xfrm>
          <a:off x="5077918" y="3438144"/>
          <a:ext cx="31496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Metin kutusu 38"/>
          <p:cNvSpPr txBox="1"/>
          <p:nvPr/>
        </p:nvSpPr>
        <p:spPr>
          <a:xfrm>
            <a:off x="7807974" y="3613534"/>
            <a:ext cx="3144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İstismarcının Özellikleri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8358348" y="4276854"/>
            <a:ext cx="2044086" cy="369332"/>
          </a:xfrm>
          <a:prstGeom prst="rect">
            <a:avLst/>
          </a:prstGeom>
          <a:solidFill>
            <a:srgbClr val="4E80BB"/>
          </a:solidFill>
          <a:ln>
            <a:solidFill>
              <a:srgbClr val="4E80BB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/>
              <a:t>Çocuğu Tanıyan Biri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8986373" y="4847842"/>
            <a:ext cx="796052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BF504C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 err="1"/>
              <a:t>Ensest</a:t>
            </a:r>
            <a:endParaRPr lang="tr-TR" b="1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8241332" y="5418830"/>
            <a:ext cx="2341282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99B958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/>
              <a:t>Çocuğu Tanımayan Biri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3890" y="60325"/>
            <a:ext cx="3285490" cy="10210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dirty="0">
                <a:solidFill>
                  <a:srgbClr val="403052"/>
                </a:solidFill>
                <a:latin typeface="Showcard Gothic"/>
                <a:cs typeface="Showcard Gothic"/>
              </a:rPr>
              <a:t>FARKINDA</a:t>
            </a:r>
            <a:r>
              <a:rPr sz="3600" b="0" spc="-114" dirty="0">
                <a:solidFill>
                  <a:srgbClr val="403052"/>
                </a:solidFill>
                <a:latin typeface="Showcard Gothic"/>
                <a:cs typeface="Showcard Gothic"/>
              </a:rPr>
              <a:t> </a:t>
            </a:r>
            <a:r>
              <a:rPr sz="3600" b="0" dirty="0">
                <a:solidFill>
                  <a:srgbClr val="403052"/>
                </a:solidFill>
                <a:latin typeface="Showcard Gothic"/>
                <a:cs typeface="Showcard Gothic"/>
              </a:rPr>
              <a:t>OL</a:t>
            </a:r>
            <a:r>
              <a:rPr sz="6600" b="0" dirty="0">
                <a:solidFill>
                  <a:srgbClr val="403052"/>
                </a:solidFill>
                <a:latin typeface="Showcard Gothic"/>
                <a:cs typeface="Showcard Gothic"/>
              </a:rPr>
              <a:t>!</a:t>
            </a:r>
            <a:endParaRPr sz="6600">
              <a:latin typeface="Showcard Gothic"/>
              <a:cs typeface="Showcard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47077" y="132588"/>
            <a:ext cx="1656587" cy="1844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9567" y="62485"/>
            <a:ext cx="1697736" cy="1845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3857" y="1994916"/>
          <a:ext cx="9896855" cy="4642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2999"/>
                <a:gridCol w="4943856"/>
              </a:tblGrid>
              <a:tr h="649224">
                <a:tc>
                  <a:txBody>
                    <a:bodyPr/>
                    <a:lstStyle/>
                    <a:p>
                      <a:pPr marL="71120" marR="4375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Çocukların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hayal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güçleri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çok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geniştir.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nedenle,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cinsel istismarı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uydururlar.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28956">
                      <a:solidFill>
                        <a:srgbClr val="D99593"/>
                      </a:solidFill>
                      <a:prstDash val="solid"/>
                    </a:lnL>
                    <a:lnR w="28956">
                      <a:solidFill>
                        <a:srgbClr val="77923B"/>
                      </a:solidFill>
                      <a:prstDash val="solid"/>
                    </a:lnR>
                    <a:lnT w="28956">
                      <a:solidFill>
                        <a:srgbClr val="D99593"/>
                      </a:solidFill>
                      <a:prstDash val="solid"/>
                    </a:lnT>
                    <a:lnB w="28955">
                      <a:solidFill>
                        <a:srgbClr val="D99593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3352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Çocuklar istismar hakkında yalan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söylemezler.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konuda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hikaye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uyduranlara çok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rastlanır.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28956">
                      <a:solidFill>
                        <a:srgbClr val="77923B"/>
                      </a:solidFill>
                      <a:prstDash val="solid"/>
                    </a:lnL>
                    <a:lnT w="28956">
                      <a:solidFill>
                        <a:srgbClr val="77923B"/>
                      </a:solidFill>
                      <a:prstDash val="solid"/>
                    </a:lnT>
                    <a:lnB w="28956">
                      <a:solidFill>
                        <a:srgbClr val="77923B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1207007">
                <a:tc>
                  <a:txBody>
                    <a:bodyPr/>
                    <a:lstStyle/>
                    <a:p>
                      <a:pPr marL="75565" marR="4622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Sadece düşük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sosyo-ekonomik düzeyden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gelen,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evden kaçan,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ihmal edilen çocuklar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açık  giyinen, makyaj yapan,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güzel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çekici çocuklar  cinsel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istismara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uğrar.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955">
                      <a:solidFill>
                        <a:srgbClr val="D99593"/>
                      </a:solidFill>
                      <a:prstDash val="solid"/>
                    </a:lnL>
                    <a:lnR w="28956">
                      <a:solidFill>
                        <a:srgbClr val="77923B"/>
                      </a:solidFill>
                      <a:prstDash val="solid"/>
                    </a:lnR>
                    <a:lnT w="28955">
                      <a:solidFill>
                        <a:srgbClr val="D99593"/>
                      </a:solidFill>
                      <a:prstDash val="solid"/>
                    </a:lnT>
                    <a:lnB w="28956">
                      <a:solidFill>
                        <a:srgbClr val="D99593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4508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sosyo-ekonomik düzeyden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her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sosyo-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kültürel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gruptan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gelen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çocuklar,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cinsel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istismara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maruz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kalabilir.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Çocukların görünüşü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davranışı istismara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sebep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olmaz.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28956">
                      <a:solidFill>
                        <a:srgbClr val="77923B"/>
                      </a:solidFill>
                      <a:prstDash val="solid"/>
                    </a:lnL>
                    <a:lnT w="28956">
                      <a:solidFill>
                        <a:srgbClr val="77923B"/>
                      </a:solidFill>
                      <a:prstDash val="solid"/>
                    </a:lnT>
                    <a:lnB w="28956">
                      <a:solidFill>
                        <a:srgbClr val="77923B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71120" marR="324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Parklar,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ıssız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sokaklar,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karanlık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yerler,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boş inşaat  alanları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tehlikeli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bölgelerdir ve istismar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buralarda 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gerçekleşir.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956">
                      <a:solidFill>
                        <a:srgbClr val="D99593"/>
                      </a:solidFill>
                      <a:prstDash val="solid"/>
                    </a:lnL>
                    <a:lnR w="28956">
                      <a:solidFill>
                        <a:srgbClr val="77923B"/>
                      </a:solidFill>
                      <a:prstDash val="solid"/>
                    </a:lnR>
                    <a:lnT w="28956">
                      <a:solidFill>
                        <a:srgbClr val="D99593"/>
                      </a:solidFill>
                      <a:prstDash val="solid"/>
                    </a:lnT>
                    <a:lnB w="28956">
                      <a:solidFill>
                        <a:srgbClr val="D99593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254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İstismarın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olduğu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yer,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genellikle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ev,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mahalle,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okul,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ev ile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okul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arasındaki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yol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gibi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çocuğun içinde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bulunduğu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yakın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çevredir.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956">
                      <a:solidFill>
                        <a:srgbClr val="77923B"/>
                      </a:solidFill>
                      <a:prstDash val="solid"/>
                    </a:lnL>
                    <a:lnR w="28956">
                      <a:solidFill>
                        <a:srgbClr val="77923B"/>
                      </a:solidFill>
                      <a:prstDash val="solid"/>
                    </a:lnR>
                    <a:lnT w="28956">
                      <a:solidFill>
                        <a:srgbClr val="77923B"/>
                      </a:solidFill>
                      <a:prstDash val="solid"/>
                    </a:lnT>
                    <a:lnB w="28956">
                      <a:solidFill>
                        <a:srgbClr val="77923B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marL="75565" marR="1555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Çocuklara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uslu,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akıllı,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açıkgöz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olmalarını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söyleyerek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onları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korumuş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oluruz.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28956">
                      <a:solidFill>
                        <a:srgbClr val="D99593"/>
                      </a:solidFill>
                      <a:prstDash val="solid"/>
                    </a:lnL>
                    <a:lnR w="28956">
                      <a:solidFill>
                        <a:srgbClr val="77923B"/>
                      </a:solidFill>
                      <a:prstDash val="solid"/>
                    </a:lnR>
                    <a:lnT w="28956">
                      <a:solidFill>
                        <a:srgbClr val="D99593"/>
                      </a:solidFill>
                      <a:prstDash val="solid"/>
                    </a:lnT>
                    <a:lnB w="28956">
                      <a:solidFill>
                        <a:srgbClr val="D99593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25907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Çocuklar bu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konuda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eğitilmelidir.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Çocuk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bağırarak  yardım istemeyi,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koşarak kaçmayı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öğrenmelidir.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956">
                      <a:solidFill>
                        <a:srgbClr val="77923B"/>
                      </a:solidFill>
                      <a:prstDash val="solid"/>
                    </a:lnL>
                    <a:lnR w="28956">
                      <a:solidFill>
                        <a:srgbClr val="77923B"/>
                      </a:solidFill>
                      <a:prstDash val="solid"/>
                    </a:lnR>
                    <a:lnT w="28956">
                      <a:solidFill>
                        <a:srgbClr val="77923B"/>
                      </a:solidFill>
                      <a:prstDash val="solid"/>
                    </a:lnT>
                    <a:lnB w="28956">
                      <a:solidFill>
                        <a:srgbClr val="77923B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1201673">
                <a:tc>
                  <a:txBody>
                    <a:bodyPr/>
                    <a:lstStyle/>
                    <a:p>
                      <a:pPr marL="80010" marR="2508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Çocuklar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kötü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görünümlü, yabancı kişilerden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uzak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durmalı çünkü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onlar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istismarcı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kişilerdir.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İstismar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kişiler çoğunlukla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yaşlı,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yabancı,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kötü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görünüşlü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erkeklerdir.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956">
                      <a:solidFill>
                        <a:srgbClr val="D99593"/>
                      </a:solidFill>
                      <a:prstDash val="solid"/>
                    </a:lnL>
                    <a:lnR w="28956">
                      <a:solidFill>
                        <a:srgbClr val="77923B"/>
                      </a:solidFill>
                      <a:prstDash val="solid"/>
                    </a:lnR>
                    <a:lnT w="28956">
                      <a:solidFill>
                        <a:srgbClr val="D99593"/>
                      </a:solidFill>
                      <a:prstDash val="solid"/>
                    </a:lnT>
                    <a:lnB w="28956">
                      <a:solidFill>
                        <a:srgbClr val="D99593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895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Olguların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%80-95’inde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istismarcı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çocuğun  tanıdığı,normal görünüşlü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biridir.Genellikle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20-45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yaş arası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evli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sosyal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hayatı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olan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şüphe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çekmeyen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bir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aile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babasıdır.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28956">
                      <a:solidFill>
                        <a:srgbClr val="77923B"/>
                      </a:solidFill>
                      <a:prstDash val="solid"/>
                    </a:lnL>
                    <a:lnT w="28956">
                      <a:solidFill>
                        <a:srgbClr val="77923B"/>
                      </a:solidFill>
                      <a:prstDash val="solid"/>
                    </a:lnT>
                    <a:lnB w="28956">
                      <a:solidFill>
                        <a:srgbClr val="77923B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342745" y="1459230"/>
            <a:ext cx="13169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i="1" spc="10" dirty="0">
                <a:solidFill>
                  <a:srgbClr val="A04240"/>
                </a:solidFill>
                <a:latin typeface="Informal Roman"/>
                <a:cs typeface="Informal Roman"/>
              </a:rPr>
              <a:t>Y</a:t>
            </a:r>
            <a:r>
              <a:rPr sz="3200" i="1" dirty="0">
                <a:solidFill>
                  <a:srgbClr val="A04240"/>
                </a:solidFill>
                <a:latin typeface="Informal Roman"/>
                <a:cs typeface="Informal Roman"/>
              </a:rPr>
              <a:t>ANLIŞ</a:t>
            </a:r>
            <a:endParaRPr sz="3200">
              <a:latin typeface="Informal Roman"/>
              <a:cs typeface="Informal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8782" y="1407415"/>
            <a:ext cx="12115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i="1" dirty="0">
                <a:solidFill>
                  <a:srgbClr val="649200"/>
                </a:solidFill>
                <a:latin typeface="Informal Roman"/>
                <a:cs typeface="Informal Roman"/>
              </a:rPr>
              <a:t>D</a:t>
            </a:r>
            <a:r>
              <a:rPr sz="3200" i="1" spc="15" dirty="0">
                <a:solidFill>
                  <a:srgbClr val="649200"/>
                </a:solidFill>
                <a:latin typeface="Informal Roman"/>
                <a:cs typeface="Informal Roman"/>
              </a:rPr>
              <a:t>O</a:t>
            </a:r>
            <a:r>
              <a:rPr sz="3200" i="1" spc="5" dirty="0">
                <a:solidFill>
                  <a:srgbClr val="649200"/>
                </a:solidFill>
                <a:latin typeface="Informal Roman"/>
                <a:cs typeface="Informal Roman"/>
              </a:rPr>
              <a:t>ĞR</a:t>
            </a:r>
            <a:r>
              <a:rPr sz="3200" i="1" dirty="0">
                <a:solidFill>
                  <a:srgbClr val="649200"/>
                </a:solidFill>
                <a:latin typeface="Informal Roman"/>
                <a:cs typeface="Informal Roman"/>
              </a:rPr>
              <a:t>U</a:t>
            </a:r>
            <a:endParaRPr sz="3200">
              <a:latin typeface="Informal Roman"/>
              <a:cs typeface="Informal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1442" y="1143634"/>
            <a:ext cx="484886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/>
            <a:r>
              <a:rPr sz="4800" b="1" spc="-15" dirty="0">
                <a:solidFill>
                  <a:srgbClr val="C00000"/>
                </a:solidFill>
                <a:latin typeface="Colonna MT"/>
                <a:cs typeface="Colonna MT"/>
              </a:rPr>
              <a:t>ÇOCUKLARIMIZI</a:t>
            </a:r>
            <a:endParaRPr sz="4800">
              <a:latin typeface="Colonna MT"/>
              <a:cs typeface="Colonna MT"/>
            </a:endParaRPr>
          </a:p>
          <a:p>
            <a:pPr marL="12700"/>
            <a:r>
              <a:rPr sz="4800" b="1" spc="-5" dirty="0">
                <a:solidFill>
                  <a:srgbClr val="C00000"/>
                </a:solidFill>
                <a:latin typeface="Colonna MT"/>
                <a:cs typeface="Colonna MT"/>
              </a:rPr>
              <a:t>GÜÇLENDiRELiM</a:t>
            </a:r>
            <a:r>
              <a:rPr sz="4800" b="1" spc="-105" dirty="0">
                <a:solidFill>
                  <a:srgbClr val="C00000"/>
                </a:solidFill>
                <a:latin typeface="Colonna MT"/>
                <a:cs typeface="Colonna MT"/>
              </a:rPr>
              <a:t> </a:t>
            </a:r>
            <a:r>
              <a:rPr sz="4800" b="1" spc="-5" dirty="0">
                <a:solidFill>
                  <a:srgbClr val="C00000"/>
                </a:solidFill>
                <a:latin typeface="Colonna MT"/>
                <a:cs typeface="Colonna MT"/>
              </a:rPr>
              <a:t>!</a:t>
            </a:r>
            <a:endParaRPr sz="4800">
              <a:latin typeface="Colonna MT"/>
              <a:cs typeface="Colonna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55735" y="300227"/>
            <a:ext cx="2493264" cy="254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7759" y="492251"/>
            <a:ext cx="2250948" cy="2161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00227"/>
            <a:ext cx="2522220" cy="2545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0535" y="492251"/>
            <a:ext cx="2232660" cy="2161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76745" y="3584447"/>
            <a:ext cx="3572255" cy="2942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8768" y="3776471"/>
            <a:ext cx="3299460" cy="2558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8061" y="2590800"/>
            <a:ext cx="4794503" cy="3413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0083" y="2782823"/>
            <a:ext cx="4410456" cy="30297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0" y="3584447"/>
            <a:ext cx="3314700" cy="29428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0535" y="3776471"/>
            <a:ext cx="3025140" cy="25587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1883</Words>
  <Application>Microsoft Office PowerPoint</Application>
  <PresentationFormat>Geniş ekran</PresentationFormat>
  <Paragraphs>212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Colonna MT</vt:lpstr>
      <vt:lpstr>Informal Roman</vt:lpstr>
      <vt:lpstr>Mistral</vt:lpstr>
      <vt:lpstr>Segoe Script</vt:lpstr>
      <vt:lpstr>Showcard Gothic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FARKINDA OL!</vt:lpstr>
      <vt:lpstr>PowerPoint Sunusu</vt:lpstr>
      <vt:lpstr>PowerPoint Sunusu</vt:lpstr>
      <vt:lpstr>GÜVENLİK</vt:lpstr>
      <vt:lpstr>GÜVENLİK</vt:lpstr>
      <vt:lpstr>GÜVENLİK</vt:lpstr>
      <vt:lpstr>GÜVENLİK</vt:lpstr>
      <vt:lpstr>GÜVENLİK</vt:lpstr>
      <vt:lpstr>2. VÜCUDUM BANA AİT BİLİNCİ</vt:lpstr>
      <vt:lpstr>VÜCUDUM BANA AİT BİLİNCİ</vt:lpstr>
      <vt:lpstr>VÜCUDUM BANA AİT BİLİNCİ</vt:lpstr>
      <vt:lpstr>VÜCUDUM BANA AİT BİLİNCİ</vt:lpstr>
      <vt:lpstr>VÜCUDUM BANA AİT BİLİNCİ</vt:lpstr>
      <vt:lpstr>3. İYİ DOKUNMA-KÖTÜ DOKUNMA</vt:lpstr>
      <vt:lpstr>İYİ DOKUNMA-KÖTÜ DOKUNMA</vt:lpstr>
      <vt:lpstr>İYİ DOKUNMA-KÖTÜ DOKUNMA</vt:lpstr>
      <vt:lpstr>İYİ DOKUNMA-KÖTÜ DOKUNMA</vt:lpstr>
      <vt:lpstr>4.HAYIR DİYEBİLMEK</vt:lpstr>
      <vt:lpstr>HAYIR DİYEBİLMEK</vt:lpstr>
      <vt:lpstr>HAYIR DİYEBİLMEK</vt:lpstr>
      <vt:lpstr>7. YARDIM İSTEMEK</vt:lpstr>
      <vt:lpstr>8. SIR</vt:lpstr>
      <vt:lpstr>DİKKAT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</dc:creator>
  <cp:lastModifiedBy>win</cp:lastModifiedBy>
  <cp:revision>25</cp:revision>
  <dcterms:created xsi:type="dcterms:W3CDTF">2021-12-07T07:08:18Z</dcterms:created>
  <dcterms:modified xsi:type="dcterms:W3CDTF">2021-12-07T10:43:36Z</dcterms:modified>
</cp:coreProperties>
</file>