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5" r:id="rId17"/>
    <p:sldId id="276" r:id="rId18"/>
    <p:sldId id="277" r:id="rId19"/>
    <p:sldId id="278" r:id="rId20"/>
    <p:sldId id="27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DB63-0917-4EB1-ABAD-E0F57F3BCEE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E02C-1042-4B85-904F-F4F3C6F1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487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0" y="-27384"/>
            <a:ext cx="9144000" cy="7017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836712"/>
            <a:ext cx="9144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ÖFKE VE BAŞAÇIKMA YOLLARI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416824" cy="476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3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800" b="1" dirty="0" smtClean="0"/>
          </a:p>
          <a:p>
            <a:pPr marL="0" indent="0">
              <a:buNone/>
            </a:pPr>
            <a:r>
              <a:rPr lang="tr-TR" sz="1800" b="1" dirty="0" smtClean="0"/>
              <a:t>Öfkenin sebep olduğu zihinsel etkiler</a:t>
            </a:r>
          </a:p>
          <a:p>
            <a:pPr marL="0" indent="0">
              <a:buNone/>
            </a:pPr>
            <a:endParaRPr lang="tr-TR" sz="1800" b="1" dirty="0"/>
          </a:p>
          <a:p>
            <a:r>
              <a:rPr lang="tr-TR" sz="1800" dirty="0" smtClean="0"/>
              <a:t>Konsantrasyon Bozukluğu</a:t>
            </a:r>
          </a:p>
          <a:p>
            <a:endParaRPr lang="tr-TR" sz="1800" dirty="0" smtClean="0"/>
          </a:p>
          <a:p>
            <a:r>
              <a:rPr lang="tr-TR" sz="1800" dirty="0" smtClean="0"/>
              <a:t>Düşük Performans</a:t>
            </a:r>
          </a:p>
          <a:p>
            <a:endParaRPr lang="tr-TR" sz="1800" dirty="0" smtClean="0"/>
          </a:p>
          <a:p>
            <a:r>
              <a:rPr lang="tr-TR" sz="1800" dirty="0" smtClean="0"/>
              <a:t>Uykusuzluk</a:t>
            </a:r>
          </a:p>
          <a:p>
            <a:endParaRPr lang="tr-TR" sz="1800" dirty="0" smtClean="0"/>
          </a:p>
          <a:p>
            <a:r>
              <a:rPr lang="tr-TR" sz="1800" dirty="0" smtClean="0"/>
              <a:t>Dikkatsizlik</a:t>
            </a:r>
          </a:p>
          <a:p>
            <a:endParaRPr lang="tr-TR" sz="1800" dirty="0" smtClean="0"/>
          </a:p>
          <a:p>
            <a:r>
              <a:rPr lang="tr-TR" sz="1800" dirty="0" smtClean="0"/>
              <a:t>Unutkanlık</a:t>
            </a:r>
          </a:p>
          <a:p>
            <a:pPr marL="0" indent="0">
              <a:buNone/>
            </a:pPr>
            <a:endParaRPr lang="tr-TR" sz="1800" b="1" dirty="0"/>
          </a:p>
        </p:txBody>
      </p:sp>
      <p:pic>
        <p:nvPicPr>
          <p:cNvPr id="2050" name="Picture 2" descr="E:\öfke yönetimi ve akran zorbalığı\in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6284"/>
            <a:ext cx="3983659" cy="3058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71273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/>
              <a:t>Öfkenin sebep olduğu davranışsal etkiler</a:t>
            </a:r>
          </a:p>
          <a:p>
            <a:pPr>
              <a:buNone/>
            </a:pPr>
            <a:endParaRPr lang="tr-TR" sz="2000" b="1" dirty="0" smtClean="0"/>
          </a:p>
          <a:p>
            <a:pPr>
              <a:buNone/>
            </a:pPr>
            <a:r>
              <a:rPr lang="tr-TR" sz="1400" dirty="0" smtClean="0"/>
              <a:t>      Öfkenin doğrudan ve üstü kapalı davranışsal etkileri vardır.</a:t>
            </a:r>
          </a:p>
          <a:p>
            <a:pPr>
              <a:buNone/>
            </a:pPr>
            <a:r>
              <a:rPr lang="tr-TR" sz="1400" dirty="0" smtClean="0"/>
              <a:t> Doğrudan davranışsal etkileri ; </a:t>
            </a:r>
          </a:p>
          <a:p>
            <a:r>
              <a:rPr lang="tr-TR" sz="1400" dirty="0" smtClean="0"/>
              <a:t>Saldırganlık (Fiziksel ve sözel saldırı)</a:t>
            </a:r>
          </a:p>
          <a:p>
            <a:r>
              <a:rPr lang="tr-TR" sz="1400" dirty="0" smtClean="0"/>
              <a:t>Aşırı eleştiricilik</a:t>
            </a:r>
          </a:p>
          <a:p>
            <a:r>
              <a:rPr lang="tr-TR" sz="1400" dirty="0" smtClean="0"/>
              <a:t>Kusur bulma</a:t>
            </a:r>
          </a:p>
          <a:p>
            <a:r>
              <a:rPr lang="tr-TR" sz="1400" dirty="0" smtClean="0"/>
              <a:t>Önyargılı yaklaşım</a:t>
            </a:r>
          </a:p>
          <a:p>
            <a:r>
              <a:rPr lang="tr-TR" sz="1400" dirty="0" smtClean="0"/>
              <a:t>Sorun çıkarma</a:t>
            </a:r>
          </a:p>
          <a:p>
            <a:r>
              <a:rPr lang="tr-TR" sz="1400" dirty="0" smtClean="0"/>
              <a:t>İsyankar davranışlar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           Saldırganlık davranışında amaç, öfke duyulan kişiye zarar verme isteğidir. Saldırgan nitelik taşıyan eylemler; tehdit etmek, hakaret etmek ya da iğnelemek gibi sözel veya dayak atma gibi fiziksel biçimlerde olabilir.</a:t>
            </a:r>
          </a:p>
          <a:p>
            <a:pPr>
              <a:buNone/>
            </a:pPr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          Üstü kapalı davranışsal etkilerde de; kıskanç, güvensiz, tartışmacı, yargılayıcı ve alaycı davranışlar örnek gösterilebilir.</a:t>
            </a:r>
          </a:p>
          <a:p>
            <a:pPr>
              <a:buNone/>
            </a:pPr>
            <a:r>
              <a:rPr lang="tr-TR" sz="1400" dirty="0" smtClean="0"/>
              <a:t> </a:t>
            </a:r>
          </a:p>
          <a:p>
            <a:pPr>
              <a:buNone/>
            </a:pPr>
            <a:r>
              <a:rPr lang="tr-TR" sz="2000" b="1" dirty="0" smtClean="0"/>
              <a:t>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 descr="E:\öfke yönetimi ve akran zorbalığı\Sayfa--WIZWX6UR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9"/>
            <a:ext cx="3275856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0"/>
            <a:ext cx="5148064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dirty="0" smtClean="0"/>
              <a:t>Öfkenin sebep olduğu düşünsel etkiler</a:t>
            </a:r>
          </a:p>
          <a:p>
            <a:pPr>
              <a:buNone/>
            </a:pPr>
            <a:endParaRPr lang="tr-TR" sz="1800" b="1" dirty="0" smtClean="0"/>
          </a:p>
          <a:p>
            <a:pPr>
              <a:buNone/>
            </a:pPr>
            <a:r>
              <a:rPr lang="tr-TR" sz="1400" dirty="0" smtClean="0"/>
              <a:t>              </a:t>
            </a:r>
            <a:r>
              <a:rPr lang="tr-TR" sz="1400" b="1" dirty="0" smtClean="0"/>
              <a:t>Bireylerin sahip olduğu kalıplaşmış düşünceler olabilir. Bu düşünceler bireyin daha kolay öfkelenmesine sebep olur ya da öfke anında ortaya çıkar ve öfkenin daha yoğun yaşanmasına neden olur. </a:t>
            </a:r>
          </a:p>
          <a:p>
            <a:pPr>
              <a:buNone/>
            </a:pPr>
            <a:r>
              <a:rPr lang="tr-TR" sz="1400" b="1" dirty="0" smtClean="0"/>
              <a:t>             </a:t>
            </a:r>
          </a:p>
          <a:p>
            <a:pPr>
              <a:buNone/>
            </a:pPr>
            <a:r>
              <a:rPr lang="tr-TR" sz="1400" b="1" dirty="0" smtClean="0"/>
              <a:t>   	       Özellikle ergenlik döneminde ortak görülen ve akılcı olmayan bu inanışlardan bazıları şunlardır : </a:t>
            </a:r>
          </a:p>
          <a:p>
            <a:r>
              <a:rPr lang="tr-TR" sz="1400" b="1" dirty="0" smtClean="0"/>
              <a:t>Eğer arkadaşlarım beni sevmezse bu benim için çok kötü olur bu yüzden hata yapmamalıyım.</a:t>
            </a:r>
          </a:p>
          <a:p>
            <a:r>
              <a:rPr lang="tr-TR" sz="1400" b="1" dirty="0" smtClean="0"/>
              <a:t>Duygularımı göstermemeliyim.</a:t>
            </a:r>
          </a:p>
          <a:p>
            <a:r>
              <a:rPr lang="tr-TR" sz="1400" b="1" dirty="0" smtClean="0"/>
              <a:t>Bu ailemin hatası. Mağdur olan benim.</a:t>
            </a:r>
          </a:p>
          <a:p>
            <a:r>
              <a:rPr lang="tr-TR" sz="1400" b="1" dirty="0" smtClean="0"/>
              <a:t>Eğer istediklerim yolunda gitmezse bu benim için korkunç olur.</a:t>
            </a:r>
          </a:p>
          <a:p>
            <a:r>
              <a:rPr lang="tr-TR" sz="1400" b="1" dirty="0" smtClean="0"/>
              <a:t>Arkadaşlarıma uyum sağlamalıyım. Eleştirilmeye dayanamam.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I:\öfke yönetimi ve akran zorbalığı\08113916_image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3"/>
            <a:ext cx="2627784" cy="5425232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597245" y="260648"/>
            <a:ext cx="554675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ÖFKELENDİĞİNDE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4391980" y="692696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kış Çizelgesi: Sonlandırıcı"/>
          <p:cNvSpPr/>
          <p:nvPr/>
        </p:nvSpPr>
        <p:spPr>
          <a:xfrm>
            <a:off x="3563888" y="1406473"/>
            <a:ext cx="2088232" cy="720080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Sakin Ol ve Rahatla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0" name="9 Akış Çizelgesi: Sonlandırıcı"/>
          <p:cNvSpPr/>
          <p:nvPr/>
        </p:nvSpPr>
        <p:spPr>
          <a:xfrm>
            <a:off x="3563888" y="2189522"/>
            <a:ext cx="2664296" cy="735424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Soğukkanlı ol ve Kendini Kontrol Et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10 Akış Çizelgesi: Sonlandırıcı"/>
          <p:cNvSpPr/>
          <p:nvPr/>
        </p:nvSpPr>
        <p:spPr>
          <a:xfrm>
            <a:off x="3635896" y="3068960"/>
            <a:ext cx="3456384" cy="864096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Öfkelendiğin konunun dışında ne istediğini düşün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2" name="11 Akış Çizelgesi: Sonlandırıcı"/>
          <p:cNvSpPr/>
          <p:nvPr/>
        </p:nvSpPr>
        <p:spPr>
          <a:xfrm>
            <a:off x="3563888" y="5109906"/>
            <a:ext cx="4680520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Öfkenin altındaki duyguları anlamaya çalış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3" name="12 Akış Çizelgesi: Sonlandırıcı"/>
          <p:cNvSpPr/>
          <p:nvPr/>
        </p:nvSpPr>
        <p:spPr>
          <a:xfrm>
            <a:off x="3635897" y="4108349"/>
            <a:ext cx="4104457" cy="904827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Kalbin çok hızlı atmaya başladığında derin derin nefes al ve sakinleş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4" name="11 Akış Çizelgesi: Sonlandırıcı"/>
          <p:cNvSpPr/>
          <p:nvPr/>
        </p:nvSpPr>
        <p:spPr>
          <a:xfrm>
            <a:off x="3611191" y="6061900"/>
            <a:ext cx="4680520" cy="756084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Seni öfkelendiren durumun bulunduğu ortamdan bir süre uzaklaş 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oshiba\Desktop\arka_plan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d-man-holding-looking-question-mark-rendering-person-red-thinking-white-people-character-35233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76717"/>
            <a:ext cx="3602360" cy="3062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3"/>
          <p:cNvSpPr/>
          <p:nvPr/>
        </p:nvSpPr>
        <p:spPr>
          <a:xfrm>
            <a:off x="5694993" y="652914"/>
            <a:ext cx="3096344" cy="1224136"/>
          </a:xfrm>
          <a:prstGeom prst="cloudCallout">
            <a:avLst>
              <a:gd name="adj1" fmla="val -31124"/>
              <a:gd name="adj2" fmla="val 96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Neye ve Niçin Öfkelendim 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67362" y="77469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accent3"/>
                </a:solidFill>
              </a:rPr>
              <a:t>               </a:t>
            </a:r>
            <a:r>
              <a:rPr lang="tr-TR" sz="2400" b="1" dirty="0" smtClean="0">
                <a:solidFill>
                  <a:schemeClr val="accent3"/>
                </a:solidFill>
              </a:rPr>
              <a:t>GEVŞE…DÜŞÜN…DAVRAN!</a:t>
            </a:r>
            <a:endParaRPr lang="tr-TR" sz="2400" b="1" dirty="0">
              <a:solidFill>
                <a:schemeClr val="accent3"/>
              </a:solidFill>
            </a:endParaRPr>
          </a:p>
        </p:txBody>
      </p:sp>
      <p:sp>
        <p:nvSpPr>
          <p:cNvPr id="6" name="Bulut Belirtme Çizgisi 5"/>
          <p:cNvSpPr/>
          <p:nvPr/>
        </p:nvSpPr>
        <p:spPr>
          <a:xfrm>
            <a:off x="539552" y="652915"/>
            <a:ext cx="2880320" cy="1044116"/>
          </a:xfrm>
          <a:prstGeom prst="cloudCallout">
            <a:avLst>
              <a:gd name="adj1" fmla="val 23420"/>
              <a:gd name="adj2" fmla="val 1057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Öfkemin Altında Ne Var?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Bulut Belirtme Çizgisi 8"/>
          <p:cNvSpPr/>
          <p:nvPr/>
        </p:nvSpPr>
        <p:spPr>
          <a:xfrm>
            <a:off x="5736673" y="2618027"/>
            <a:ext cx="3054664" cy="864096"/>
          </a:xfrm>
          <a:prstGeom prst="cloudCallout">
            <a:avLst>
              <a:gd name="adj1" fmla="val -33339"/>
              <a:gd name="adj2" fmla="val 1025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Alternatiflerim Neler?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Bulut Belirtme Çizgisi 9"/>
          <p:cNvSpPr/>
          <p:nvPr/>
        </p:nvSpPr>
        <p:spPr>
          <a:xfrm>
            <a:off x="366873" y="2618028"/>
            <a:ext cx="2880320" cy="1158689"/>
          </a:xfrm>
          <a:prstGeom prst="cloudCallout">
            <a:avLst>
              <a:gd name="adj1" fmla="val 34483"/>
              <a:gd name="adj2" fmla="val 914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En İyi ve En Faydalı Yol Hangisi?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1" name="Bulut Belirtme Çizgisi 10"/>
          <p:cNvSpPr/>
          <p:nvPr/>
        </p:nvSpPr>
        <p:spPr>
          <a:xfrm>
            <a:off x="3082486" y="1244049"/>
            <a:ext cx="2908983" cy="1661975"/>
          </a:xfrm>
          <a:prstGeom prst="cloudCallout">
            <a:avLst>
              <a:gd name="adj1" fmla="val 15800"/>
              <a:gd name="adj2" fmla="val 782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Yıkıcı ve Saldırgan Olmayan Çözüm Yolları Neler?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4524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books_texture3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6" y="-571500"/>
            <a:ext cx="10801351" cy="800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ÖFKEYİ KONTROL ETMEK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4114800" cy="487375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Ben hiçbir şeye kızmam öfkelenmem demek yerine, kızdığımız şeylerin farkına varıp bunları uygun bir şekilde ifade etmemiz, kullanabileceğimiz en etkili yöntemdir. 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568775" y="260649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FİZYOLOJİK UYGULAMALAR</a:t>
            </a:r>
            <a:endParaRPr lang="tr-TR" sz="24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148064" y="111605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Gevşeme = Nefes Egzersizi-Kas Gevşetme-Spor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Düşünce Düzenleme Tekniği (olaylara bakış açısını değiştirme)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İletişim Yöntemi (Ben Dili)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mtClean="0"/>
              <a:t>Çevre </a:t>
            </a:r>
            <a:r>
              <a:rPr lang="tr-TR" dirty="0" smtClean="0"/>
              <a:t>Değişikliği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72001" y="3356992"/>
            <a:ext cx="49685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ÖFKE GÜNLÜĞÜ</a:t>
            </a:r>
          </a:p>
          <a:p>
            <a:endParaRPr lang="tr-TR" dirty="0"/>
          </a:p>
          <a:p>
            <a:r>
              <a:rPr lang="tr-TR" dirty="0" smtClean="0"/>
              <a:t>	Öfkeyle baş etme yöntemlerinden biri de </a:t>
            </a:r>
            <a:r>
              <a:rPr lang="tr-TR" b="1" dirty="0" smtClean="0"/>
              <a:t>Öfke Günlüğü</a:t>
            </a:r>
            <a:r>
              <a:rPr lang="tr-TR" dirty="0" smtClean="0"/>
              <a:t> tutmaktır.</a:t>
            </a:r>
          </a:p>
          <a:p>
            <a:r>
              <a:rPr lang="tr-TR" dirty="0" smtClean="0"/>
              <a:t>	</a:t>
            </a:r>
          </a:p>
          <a:p>
            <a:r>
              <a:rPr lang="tr-TR" dirty="0"/>
              <a:t>	</a:t>
            </a:r>
            <a:r>
              <a:rPr lang="tr-TR" dirty="0" smtClean="0"/>
              <a:t>Öfke Günlüğü tutmak, kişinin ne zaman öfkelendiğini, duygularını ve davranışlarını, düşüncelerini ve gösterdiği tepkileri anlamasına yardımcı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086866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" y="620688"/>
            <a:ext cx="874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Öfke tutuşturulmuş bir ateş gibidir. Her kim ki öfkesine hakim olursa onu söndürür. Ve her kim onu salıverirse ilk yanan kendisi olur.</a:t>
            </a:r>
          </a:p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                                                                                    </a:t>
            </a:r>
          </a:p>
          <a:p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ba Super" pitchFamily="2" charset="0"/>
              </a:rPr>
              <a:t>                                                                        Hz. Ali (r.a)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  <a:latin typeface="Alba Super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ULLAH\Desktop\vector-color-feathers-background-236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059832" y="1916833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00B050"/>
                </a:solidFill>
                <a:latin typeface="Alba Super" pitchFamily="2" charset="0"/>
              </a:rPr>
              <a:t>İnsanın terbiyesi öfkeliyken belli olur. İnsan olan tartışırken bile saygısını korur. </a:t>
            </a:r>
            <a:endParaRPr lang="tr-TR" sz="3200" dirty="0">
              <a:solidFill>
                <a:srgbClr val="00B050"/>
              </a:solidFill>
              <a:latin typeface="Alba Super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DULLAH\Desktop\Su-Damlasi-Resimleri-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9512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ll Gothic Std Light" pitchFamily="34" charset="0"/>
              </a:rPr>
              <a:t>Her kim bağışlarsa, Allah da onu bağışlar. Kim affederse Allah da onu affeder.  Kim öfkesini yutarsa Allah onu mükafatlandırır.</a:t>
            </a:r>
          </a:p>
          <a:p>
            <a:endParaRPr lang="tr-TR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Bell Gothic Std Light" pitchFamily="34" charset="0"/>
            </a:endParaRPr>
          </a:p>
          <a:p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ell Gothic Std Light" pitchFamily="34" charset="0"/>
              </a:rPr>
              <a:t>                                                                               Hadis-i Şerif</a:t>
            </a: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Bell Gothic Std Light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BDULLAH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860032" y="1844824"/>
            <a:ext cx="38164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chemeClr val="accent3">
                    <a:lumMod val="50000"/>
                  </a:schemeClr>
                </a:solidFill>
                <a:latin typeface="Bell Gothic Std Light" pitchFamily="34" charset="0"/>
              </a:rPr>
              <a:t>Öfke rüzgar gibidir, bir süre sonra diner. Ama birçok dal kırılmıştır bile..</a:t>
            </a:r>
          </a:p>
          <a:p>
            <a:endParaRPr lang="tr-TR" sz="2400" b="1" i="1" dirty="0" smtClean="0">
              <a:solidFill>
                <a:schemeClr val="accent3">
                  <a:lumMod val="50000"/>
                </a:schemeClr>
              </a:solidFill>
              <a:latin typeface="Bell Gothic Std Light" pitchFamily="34" charset="0"/>
            </a:endParaRPr>
          </a:p>
          <a:p>
            <a:r>
              <a:rPr lang="tr-TR" sz="2400" b="1" i="1" dirty="0" smtClean="0">
                <a:solidFill>
                  <a:schemeClr val="accent3">
                    <a:lumMod val="50000"/>
                  </a:schemeClr>
                </a:solidFill>
                <a:latin typeface="Bell Gothic Std Light" pitchFamily="34" charset="0"/>
              </a:rPr>
              <a:t>                    Hz. Mevlana</a:t>
            </a:r>
            <a:endParaRPr lang="tr-TR" b="1" i="1" dirty="0" smtClean="0">
              <a:solidFill>
                <a:schemeClr val="accent3">
                  <a:lumMod val="50000"/>
                </a:schemeClr>
              </a:solidFill>
              <a:latin typeface="Bell Gothic Std Light" pitchFamily="34" charset="0"/>
            </a:endParaRP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öfke yönetimi ve akran zorbalığı\a9244a8a-294a-4d45-8809-481756a5db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3816424" cy="35010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067944" y="2852937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haroni" pitchFamily="2" charset="-79"/>
            </a:endParaRPr>
          </a:p>
          <a:p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haroni" pitchFamily="2" charset="-79"/>
            </a:endParaRP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>
          <a:xfrm>
            <a:off x="4355976" y="1556793"/>
            <a:ext cx="4248472" cy="936104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ÖFKE </a:t>
            </a:r>
            <a:r>
              <a:rPr lang="tr-TR" sz="3200" dirty="0" err="1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NEDiR</a:t>
            </a:r>
            <a:r>
              <a:rPr lang="tr-TR" sz="3200" dirty="0" smtClean="0">
                <a:solidFill>
                  <a:schemeClr val="accent3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 ?</a:t>
            </a:r>
            <a:endParaRPr lang="tr-TR" sz="3200" dirty="0">
              <a:solidFill>
                <a:schemeClr val="accent3">
                  <a:lumMod val="5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067946" y="2780929"/>
            <a:ext cx="4863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Öfke, bireyin planları, istek ve ihtiyaçları </a:t>
            </a:r>
            <a:r>
              <a:rPr lang="tr-TR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engellendiğinde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haksızlık, adaletsizlik ve kendi benliğine yönelik bir tehdit algıladığında yaşanan temel duygulardan biridir. </a:t>
            </a:r>
          </a:p>
          <a:p>
            <a:pPr>
              <a:buFont typeface="Arial" pitchFamily="34" charset="0"/>
              <a:buChar char="•"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Öfke, bireyin kendini savunmak ve karşıdakini uyarmak amacıyla ortaya koyduğu bir duygulanım biçimidir.</a:t>
            </a:r>
          </a:p>
          <a:p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907705" y="2996953"/>
            <a:ext cx="51315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TEŞEKKÜRLER </a:t>
            </a:r>
            <a:endParaRPr lang="tr-T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BDULLAH\Desktop\rehberlik resimleri\arka plan\imagesCAHNQTW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5051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764704"/>
            <a:ext cx="8147248" cy="1143000"/>
          </a:xfrm>
        </p:spPr>
        <p:txBody>
          <a:bodyPr/>
          <a:lstStyle/>
          <a:p>
            <a:pPr algn="ctr"/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HERHANGİ BİR KİMSE ÖFKELENEBİLİR.  BU KOLAYDIR.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19842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NE VAR Kİ;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İNSANA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DERECEDE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ZAMANDA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MAKSATLA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DOĞRU BİÇİMDE ÖFKELENMEK,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İŞTE BU KOLAY DEĞİLDİR.       </a:t>
            </a:r>
            <a:endParaRPr lang="tr-TR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tr-TR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ARİSTO</a:t>
            </a:r>
            <a:endParaRPr lang="tr-T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BDULLAH\Desktop\rehberlik resimleri\arka plan\imagesCACF1J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800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>
                <a:latin typeface="Algerian" pitchFamily="82" charset="0"/>
                <a:cs typeface="Agent Orange" pitchFamily="2" charset="0"/>
              </a:rPr>
              <a:t>      </a:t>
            </a:r>
            <a:r>
              <a:rPr lang="tr-TR" sz="3200" b="1" i="1" dirty="0" smtClean="0">
                <a:solidFill>
                  <a:schemeClr val="tx1"/>
                </a:solidFill>
                <a:latin typeface="Algerian" pitchFamily="82" charset="0"/>
                <a:cs typeface="Agent Orange" pitchFamily="2" charset="0"/>
              </a:rPr>
              <a:t>ÖFKE İLE İLGİLİ YANLIŞ İFADELER</a:t>
            </a:r>
            <a:endParaRPr lang="tr-TR" sz="3200" b="1" i="1" dirty="0">
              <a:solidFill>
                <a:schemeClr val="tx1"/>
              </a:solidFill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467600" cy="4873752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Patlama 1"/>
          <p:cNvSpPr/>
          <p:nvPr/>
        </p:nvSpPr>
        <p:spPr>
          <a:xfrm rot="20944334">
            <a:off x="538748" y="1899142"/>
            <a:ext cx="3024336" cy="1800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Öfke her zaman yıkıcı, istenmeyen bir duygu.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Patlama 2"/>
          <p:cNvSpPr/>
          <p:nvPr/>
        </p:nvSpPr>
        <p:spPr>
          <a:xfrm rot="1513970">
            <a:off x="4953919" y="1960603"/>
            <a:ext cx="3600400" cy="1584176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Öfke her zaman anında ifade edilmelidir.</a:t>
            </a:r>
          </a:p>
          <a:p>
            <a:pPr algn="ctr"/>
            <a:endParaRPr lang="tr-TR" dirty="0"/>
          </a:p>
        </p:txBody>
      </p:sp>
      <p:sp>
        <p:nvSpPr>
          <p:cNvPr id="6" name="5 7-Noktalı Yıldız"/>
          <p:cNvSpPr/>
          <p:nvPr/>
        </p:nvSpPr>
        <p:spPr>
          <a:xfrm rot="1594376">
            <a:off x="6580199" y="4459600"/>
            <a:ext cx="2304256" cy="115212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Bazı insanlar hiç öfkelenmez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6 6-Noktalı Yıldız"/>
          <p:cNvSpPr/>
          <p:nvPr/>
        </p:nvSpPr>
        <p:spPr>
          <a:xfrm rot="20393087">
            <a:off x="191944" y="4270783"/>
            <a:ext cx="2232248" cy="1512168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  <a:latin typeface="Calibri" pitchFamily="34" charset="0"/>
              </a:rPr>
              <a:t>Kadınlar, erkeklerden daha az öfkelenir</a:t>
            </a:r>
            <a:r>
              <a:rPr lang="tr-TR" sz="1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tr-T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8 Yatay Kaydırma"/>
          <p:cNvSpPr/>
          <p:nvPr/>
        </p:nvSpPr>
        <p:spPr>
          <a:xfrm>
            <a:off x="2915816" y="3645024"/>
            <a:ext cx="3096344" cy="1008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050" b="1" dirty="0" smtClean="0">
                <a:solidFill>
                  <a:schemeClr val="tx1"/>
                </a:solidFill>
                <a:latin typeface="Calibri" pitchFamily="34" charset="0"/>
              </a:rPr>
              <a:t>TV’de izlediğimiz şiddet, spor ya da başka rekabet unsuru içeren durumlar aracılığıyla “öfke” boşaltılır.</a:t>
            </a:r>
          </a:p>
          <a:p>
            <a:pPr algn="ctr"/>
            <a:endParaRPr lang="tr-TR" dirty="0"/>
          </a:p>
        </p:txBody>
      </p:sp>
      <p:sp>
        <p:nvSpPr>
          <p:cNvPr id="10" name="9 Patlama 1"/>
          <p:cNvSpPr/>
          <p:nvPr/>
        </p:nvSpPr>
        <p:spPr>
          <a:xfrm>
            <a:off x="2987824" y="4941168"/>
            <a:ext cx="3240360" cy="16288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/>
                </a:solidFill>
                <a:latin typeface="Calibri" pitchFamily="34" charset="0"/>
              </a:rPr>
              <a:t>Saldırganlık insanın içgüdüsel davranışıdır.</a:t>
            </a:r>
            <a:endParaRPr lang="tr-TR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9432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.C.M.E. Secret Agent" pitchFamily="34" charset="0"/>
              </a:rPr>
              <a:t> ÖFKENİN ABECE’Sİ</a:t>
            </a:r>
            <a:endParaRPr lang="tr-TR" b="1" dirty="0">
              <a:solidFill>
                <a:schemeClr val="tx1"/>
              </a:solidFill>
              <a:latin typeface="A.C.M.E. Secret Agent" pitchFamily="34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827584" y="980728"/>
          <a:ext cx="7704855" cy="551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1452329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A ) Harekete Geçirici Olay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B)</a:t>
                      </a:r>
                      <a:r>
                        <a:rPr lang="tr-TR" sz="1800" baseline="0" dirty="0" smtClean="0"/>
                        <a:t> A Hakkındaki İnançlar- İçsel Konuşmalar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C)</a:t>
                      </a:r>
                      <a:r>
                        <a:rPr lang="tr-TR" sz="1800" baseline="0" dirty="0" smtClean="0"/>
                        <a:t> A Hakkındaki İnançların Duygusal ve Davranışsal Sonuçları</a:t>
                      </a:r>
                      <a:endParaRPr lang="tr-TR" sz="1800" dirty="0"/>
                    </a:p>
                  </a:txBody>
                  <a:tcPr/>
                </a:tc>
              </a:tr>
              <a:tr h="21116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Yolda Telaşla Giderken Seni Görmeyen ya da Görmezden Gelen Arkadaşının Sana Selam Vermeden Gitmesi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Mantıksız/ Akla Aykırı İnançlar </a:t>
                      </a:r>
                      <a:r>
                        <a:rPr lang="tr-TR" sz="1100" dirty="0" smtClean="0"/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dirty="0" smtClean="0"/>
                        <a:t>-Bana böyle davranmamalıydı.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dirty="0" smtClean="0"/>
                        <a:t>-Buna</a:t>
                      </a:r>
                      <a:r>
                        <a:rPr lang="tr-TR" sz="1100" baseline="0" dirty="0" smtClean="0"/>
                        <a:t> tahammül edemem.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-Kimse beni sevmiyor.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-Arkadaşım bana yüz çevirdi.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-Benim hakkımda olumsuz düşüncelere sahip.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100" baseline="0" dirty="0" smtClean="0"/>
                        <a:t>-Ben değersizim.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İstenmedik duygusal sonuçlar/</a:t>
                      </a:r>
                      <a:r>
                        <a:rPr lang="tr-TR" sz="1100" b="1" baseline="0" dirty="0" smtClean="0">
                          <a:solidFill>
                            <a:schemeClr val="accent3"/>
                          </a:solidFill>
                        </a:rPr>
                        <a:t> uygun olmayan duygular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100" b="1" baseline="0" dirty="0" smtClean="0"/>
                        <a:t>-</a:t>
                      </a:r>
                      <a:r>
                        <a:rPr lang="tr-TR" sz="1100" b="0" baseline="0" dirty="0" smtClean="0"/>
                        <a:t>Çökkünlük, öfke, kaygı, üzüntü, yalnızlık, değersizlik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baseline="0" dirty="0" smtClean="0">
                          <a:solidFill>
                            <a:schemeClr val="accent3"/>
                          </a:solidFill>
                        </a:rPr>
                        <a:t>İstenmedik davranışsal sonuçlar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1" baseline="0" dirty="0" smtClean="0"/>
                        <a:t>-</a:t>
                      </a:r>
                      <a:r>
                        <a:rPr lang="tr-TR" sz="1000" b="0" baseline="0" dirty="0" smtClean="0"/>
                        <a:t>Onunla bir daha konuşmamak.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baseline="0" dirty="0" smtClean="0"/>
                        <a:t>-Onu gördüğünde aşağılayıcı sözlü çatışmalara girmek.</a:t>
                      </a:r>
                      <a:endParaRPr lang="tr-TR" sz="1000" b="0" dirty="0"/>
                    </a:p>
                  </a:txBody>
                  <a:tcPr/>
                </a:tc>
              </a:tr>
              <a:tr h="193962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1" dirty="0" smtClean="0">
                          <a:solidFill>
                            <a:schemeClr val="accent3"/>
                          </a:solidFill>
                        </a:rPr>
                        <a:t>Mantıklı/Akılcı</a:t>
                      </a:r>
                      <a:r>
                        <a:rPr lang="tr-TR" sz="1100" b="1" baseline="0" dirty="0" smtClean="0">
                          <a:solidFill>
                            <a:schemeClr val="accent3"/>
                          </a:solidFill>
                        </a:rPr>
                        <a:t> İnançlar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100" baseline="0" dirty="0" smtClean="0"/>
                        <a:t>-Bana selam vermemesinden dolayı hayal kırıklığı yaşadım ama bununla baş edebilirim. Bu durum beni sevmediği,değer vermediği anlamına gelmez. Bana karşı her zaman böyle değil, onunla bu sorunu çözebilirim.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dirty="0" smtClean="0">
                          <a:solidFill>
                            <a:schemeClr val="accent3"/>
                          </a:solidFill>
                        </a:rPr>
                        <a:t>İstendik duygusal sonuçlar/uygun kötü duygular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-Hayal kırıklığı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-Gerginlik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0" dirty="0" smtClean="0"/>
                        <a:t>-Üzüntü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00" b="1" dirty="0" smtClean="0">
                          <a:solidFill>
                            <a:schemeClr val="accent3"/>
                          </a:solidFill>
                        </a:rPr>
                        <a:t>İstendik davranışsal sonuçlar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sz="1000" b="1" dirty="0" smtClean="0"/>
                        <a:t>-</a:t>
                      </a:r>
                      <a:r>
                        <a:rPr lang="tr-TR" sz="1000" b="0" dirty="0" smtClean="0"/>
                        <a:t>Uygun</a:t>
                      </a:r>
                      <a:r>
                        <a:rPr lang="tr-TR" sz="1000" b="0" baseline="0" dirty="0" smtClean="0"/>
                        <a:t> bir zaman diliminde onunla konuşmak</a:t>
                      </a:r>
                      <a:endParaRPr lang="tr-TR" sz="1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marL="609600" indent="-609600"/>
            <a:r>
              <a:rPr lang="tr-TR" sz="1200" b="1" dirty="0" smtClean="0">
                <a:solidFill>
                  <a:srgbClr val="000000"/>
                </a:solidFill>
              </a:rPr>
              <a:t>                                                    </a:t>
            </a:r>
            <a:br>
              <a:rPr lang="tr-TR" sz="1200" b="1" dirty="0" smtClean="0">
                <a:solidFill>
                  <a:srgbClr val="000000"/>
                </a:solidFill>
              </a:rPr>
            </a:br>
            <a:r>
              <a:rPr lang="tr-TR" sz="1400" b="1" dirty="0" smtClean="0">
                <a:solidFill>
                  <a:srgbClr val="000000"/>
                </a:solidFill>
              </a:rPr>
              <a:t>                                                        </a:t>
            </a: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DÜŞÜNÜN ! </a:t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  <a:t>YAKIN ZAMANDA SİZİ ÖFKELENDİREN BİR OLAY YA DA BİR KİŞİ OLDU MU ? </a:t>
            </a:r>
            <a:br>
              <a:rPr lang="tr-TR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tr-TR" sz="1200" dirty="0" smtClean="0"/>
              <a:t/>
            </a:r>
            <a:br>
              <a:rPr lang="tr-TR" sz="1200" dirty="0" smtClean="0"/>
            </a:br>
            <a:endParaRPr lang="tr-TR" sz="1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r>
              <a:rPr lang="tr-TR" dirty="0" smtClean="0"/>
              <a:t>Öfkelenmemizin sebebi ne ? </a:t>
            </a:r>
          </a:p>
          <a:p>
            <a:r>
              <a:rPr lang="tr-TR" dirty="0" smtClean="0"/>
              <a:t>Herkesin arada sırada öfkelenebileceğini düşünüyor musunuz?</a:t>
            </a:r>
          </a:p>
          <a:p>
            <a:r>
              <a:rPr lang="tr-TR" dirty="0" smtClean="0"/>
              <a:t>Öfkelendiğinizde bedeninizde ne gibi fiziksel belirtiler ortaya çıkıyor?</a:t>
            </a:r>
          </a:p>
          <a:p>
            <a:r>
              <a:rPr lang="tr-TR" dirty="0" smtClean="0"/>
              <a:t>Öfkelendiğinizde neler hissediyorsunuz?</a:t>
            </a:r>
          </a:p>
          <a:p>
            <a:r>
              <a:rPr lang="tr-TR" dirty="0" smtClean="0"/>
              <a:t>Öfkelendiğinizde nasıl duygular ortaya çıkıyor?</a:t>
            </a:r>
          </a:p>
          <a:p>
            <a:r>
              <a:rPr lang="tr-TR" dirty="0" smtClean="0"/>
              <a:t>Öfkelendiğinizde neler düşünüyorsunuz? </a:t>
            </a:r>
          </a:p>
          <a:p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BDULLAH\Desktop\7e1a3shutterstock_131163197---seffaf-deniz-ile-buyuk-buzdagi,Sualti-gorunum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835698" y="105273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23528" y="2492897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Kıskançlık</a:t>
            </a:r>
            <a:r>
              <a:rPr lang="tr-TR" dirty="0" smtClean="0"/>
              <a:t>                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Üzüntü</a:t>
            </a:r>
            <a:r>
              <a:rPr lang="tr-TR" dirty="0" smtClean="0"/>
              <a:t>                   </a:t>
            </a:r>
          </a:p>
          <a:p>
            <a:endParaRPr lang="tr-TR" b="1" dirty="0" smtClean="0">
              <a:solidFill>
                <a:srgbClr val="FFC000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</a:rPr>
              <a:t>Merak</a:t>
            </a:r>
            <a:r>
              <a:rPr lang="tr-TR" dirty="0" smtClean="0"/>
              <a:t>        </a:t>
            </a:r>
            <a:r>
              <a:rPr lang="tr-TR" b="1" dirty="0" smtClean="0">
                <a:solidFill>
                  <a:srgbClr val="00B0F0"/>
                </a:solidFill>
              </a:rPr>
              <a:t>Yalnızlık</a:t>
            </a:r>
            <a:r>
              <a:rPr lang="tr-TR" dirty="0" smtClean="0"/>
              <a:t>         </a:t>
            </a:r>
            <a:r>
              <a:rPr lang="tr-TR" b="1" dirty="0" smtClean="0">
                <a:solidFill>
                  <a:srgbClr val="FF0000"/>
                </a:solidFill>
              </a:rPr>
              <a:t>İtilmişlik</a:t>
            </a:r>
            <a:r>
              <a:rPr lang="tr-TR" dirty="0" smtClean="0"/>
              <a:t>  </a:t>
            </a:r>
          </a:p>
          <a:p>
            <a:endParaRPr lang="tr-TR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bg2">
                    <a:lumMod val="75000"/>
                  </a:schemeClr>
                </a:solidFill>
              </a:rPr>
              <a:t>Kaygı</a:t>
            </a:r>
            <a:r>
              <a:rPr lang="tr-TR" dirty="0" smtClean="0"/>
              <a:t>                 </a:t>
            </a:r>
            <a:r>
              <a:rPr lang="tr-TR" b="1" dirty="0" smtClean="0">
                <a:solidFill>
                  <a:srgbClr val="00B050"/>
                </a:solidFill>
              </a:rPr>
              <a:t>Hayal kırıklığı     </a:t>
            </a:r>
          </a:p>
          <a:p>
            <a:endParaRPr lang="tr-TR" b="1" dirty="0" smtClean="0">
              <a:solidFill>
                <a:srgbClr val="00B050"/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Haksızlığa uğramak                  </a:t>
            </a:r>
          </a:p>
          <a:p>
            <a:endParaRPr lang="tr-TR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</a:t>
            </a:r>
            <a:r>
              <a:rPr lang="tr-TR" b="1" dirty="0" smtClean="0">
                <a:solidFill>
                  <a:srgbClr val="FF0000"/>
                </a:solidFill>
              </a:rPr>
              <a:t>Anlaşılamamak</a:t>
            </a:r>
            <a:r>
              <a:rPr lang="tr-TR" dirty="0" smtClean="0"/>
              <a:t>                  </a:t>
            </a:r>
          </a:p>
          <a:p>
            <a:endParaRPr lang="tr-T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Sıkıntı</a:t>
            </a:r>
            <a:endParaRPr lang="tr-T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72000" y="4077072"/>
            <a:ext cx="4248472" cy="1200329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Öfke; buzdağının suyun üstünde kalan kısmıdır. Öfkenin ortaya çıkmasına sebep olan pek çok duygu suyun altında gizlidir. 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BDULLAH\Desktop\Arka Plan icin Resiml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                    NEDEN ÖFKELENİRİZ ? </a:t>
            </a:r>
            <a:endParaRPr lang="tr-T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71600" y="1984248"/>
            <a:ext cx="5328592" cy="4873752"/>
          </a:xfrm>
        </p:spPr>
        <p:txBody>
          <a:bodyPr/>
          <a:lstStyle/>
          <a:p>
            <a:r>
              <a:rPr lang="tr-TR" dirty="0" smtClean="0"/>
              <a:t>Çıkmazda hissettiğimizde</a:t>
            </a:r>
          </a:p>
          <a:p>
            <a:r>
              <a:rPr lang="tr-TR" dirty="0" smtClean="0"/>
              <a:t>Anlaşılmadığımızı hissettiğimizde</a:t>
            </a:r>
          </a:p>
          <a:p>
            <a:r>
              <a:rPr lang="tr-TR" dirty="0" smtClean="0"/>
              <a:t>Engellendiğimizde</a:t>
            </a:r>
          </a:p>
          <a:p>
            <a:r>
              <a:rPr lang="tr-TR" dirty="0" smtClean="0"/>
              <a:t>Tehdit algıladığımızda</a:t>
            </a:r>
          </a:p>
          <a:p>
            <a:r>
              <a:rPr lang="tr-TR" dirty="0" smtClean="0"/>
              <a:t>Benliğimize direkt saldırıldığında</a:t>
            </a:r>
          </a:p>
          <a:p>
            <a:r>
              <a:rPr lang="tr-TR" dirty="0" smtClean="0"/>
              <a:t>Önemlilerimize saldırıldığında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öfkeleniriz. 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000" b="1" dirty="0" smtClean="0">
                <a:solidFill>
                  <a:srgbClr val="C00000"/>
                </a:solidFill>
              </a:rPr>
              <a:t>  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toshiba\Desktop\soru-isareti_609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85" y="548681"/>
            <a:ext cx="2903017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BDULLAH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alibri" pitchFamily="34" charset="0"/>
              </a:rPr>
              <a:t>                  ÖFKENİN ETKİLERİ</a:t>
            </a:r>
            <a:endParaRPr lang="tr-TR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908721"/>
            <a:ext cx="7467600" cy="5133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800" b="1" dirty="0" smtClean="0"/>
              <a:t>	Öfkenin sebep olduğu fiziksel etkiler;</a:t>
            </a:r>
          </a:p>
          <a:p>
            <a:pPr>
              <a:buNone/>
            </a:pPr>
            <a:endParaRPr lang="tr-TR" sz="1800" b="1" dirty="0" smtClean="0"/>
          </a:p>
          <a:p>
            <a:pPr>
              <a:buNone/>
            </a:pPr>
            <a:r>
              <a:rPr lang="tr-TR" sz="1400" dirty="0" smtClean="0"/>
              <a:t>     İnsanlar öfke uyandıran bir durumla karşılaştıklarında bedenlerinde bir takım fizyolojik değişimler meydana gelir. Bunlar : </a:t>
            </a:r>
          </a:p>
          <a:p>
            <a:pPr>
              <a:buNone/>
            </a:pPr>
            <a:endParaRPr lang="tr-TR" sz="1400" dirty="0" smtClean="0"/>
          </a:p>
          <a:p>
            <a:r>
              <a:rPr lang="tr-TR" sz="1400" dirty="0" smtClean="0"/>
              <a:t>Kalbin hızlı hızlı atması</a:t>
            </a:r>
          </a:p>
          <a:p>
            <a:r>
              <a:rPr lang="tr-TR" sz="1400" dirty="0" smtClean="0"/>
              <a:t>Kan şekerinin yükselmesi</a:t>
            </a:r>
          </a:p>
          <a:p>
            <a:r>
              <a:rPr lang="tr-TR" sz="1400" dirty="0" smtClean="0"/>
              <a:t>Sık ve zor nefes alma</a:t>
            </a:r>
          </a:p>
          <a:p>
            <a:r>
              <a:rPr lang="tr-TR" sz="1400" dirty="0" smtClean="0"/>
              <a:t>Baş ağrısı</a:t>
            </a:r>
          </a:p>
          <a:p>
            <a:r>
              <a:rPr lang="tr-TR" sz="1400" dirty="0" smtClean="0"/>
              <a:t>Yüzün kızarması</a:t>
            </a:r>
          </a:p>
          <a:p>
            <a:r>
              <a:rPr lang="tr-TR" sz="1400" dirty="0" smtClean="0"/>
              <a:t>Bağırmak</a:t>
            </a:r>
          </a:p>
          <a:p>
            <a:r>
              <a:rPr lang="tr-TR" sz="1400" dirty="0" smtClean="0"/>
              <a:t>Göz bebeklerinin büyümesi</a:t>
            </a:r>
          </a:p>
          <a:p>
            <a:r>
              <a:rPr lang="tr-TR" sz="1400" dirty="0" smtClean="0"/>
              <a:t>Yumrukların sıkılması </a:t>
            </a:r>
          </a:p>
          <a:p>
            <a:r>
              <a:rPr lang="tr-TR" sz="1400" dirty="0" smtClean="0"/>
              <a:t>Sindirimin yavaşlaması</a:t>
            </a:r>
          </a:p>
          <a:p>
            <a:r>
              <a:rPr lang="tr-TR" sz="1400" dirty="0" smtClean="0"/>
              <a:t>Kas ağrıları</a:t>
            </a:r>
          </a:p>
          <a:p>
            <a:pPr>
              <a:buNone/>
            </a:pPr>
            <a:endParaRPr lang="tr-TR" sz="1800" b="1" dirty="0" smtClean="0"/>
          </a:p>
          <a:p>
            <a:endParaRPr lang="tr-TR" sz="1800" b="1" dirty="0"/>
          </a:p>
        </p:txBody>
      </p:sp>
      <p:pic>
        <p:nvPicPr>
          <p:cNvPr id="3077" name="Picture 5" descr="I:\öfke yönetimi ve akran zorbalığı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3"/>
            <a:ext cx="4320480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612</TotalTime>
  <Words>759</Words>
  <Application>Microsoft Office PowerPoint</Application>
  <PresentationFormat>Ekran Gösterisi (4:3)</PresentationFormat>
  <Paragraphs>201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Cumba</vt:lpstr>
      <vt:lpstr>Slayt 1</vt:lpstr>
      <vt:lpstr>Slayt 2</vt:lpstr>
      <vt:lpstr>  HERHANGİ BİR KİMSE ÖFKELENEBİLİR.  BU KOLAYDIR.</vt:lpstr>
      <vt:lpstr>      ÖFKE İLE İLGİLİ YANLIŞ İFADELER</vt:lpstr>
      <vt:lpstr> ÖFKENİN ABECE’Sİ</vt:lpstr>
      <vt:lpstr>                                                                                                             DÜŞÜNÜN !   YAKIN ZAMANDA SİZİ ÖFKELENDİREN BİR OLAY YA DA BİR KİŞİ OLDU MU ?   </vt:lpstr>
      <vt:lpstr>Slayt 7</vt:lpstr>
      <vt:lpstr>                    NEDEN ÖFKELENİRİZ ? </vt:lpstr>
      <vt:lpstr>                  ÖFKENİN ETKİLERİ</vt:lpstr>
      <vt:lpstr>Slayt 10</vt:lpstr>
      <vt:lpstr>Slayt 11</vt:lpstr>
      <vt:lpstr>Slayt 12</vt:lpstr>
      <vt:lpstr>Slayt 13</vt:lpstr>
      <vt:lpstr>Slayt 14</vt:lpstr>
      <vt:lpstr>ÖFKEYİ KONTROL ETMEK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</dc:creator>
  <cp:lastModifiedBy>kanuni</cp:lastModifiedBy>
  <cp:revision>72</cp:revision>
  <dcterms:created xsi:type="dcterms:W3CDTF">2015-10-07T06:11:10Z</dcterms:created>
  <dcterms:modified xsi:type="dcterms:W3CDTF">2020-12-03T08:08:17Z</dcterms:modified>
</cp:coreProperties>
</file>